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9" r:id="rId4"/>
    <p:sldId id="260" r:id="rId5"/>
    <p:sldId id="261" r:id="rId6"/>
    <p:sldId id="287" r:id="rId7"/>
    <p:sldId id="262" r:id="rId8"/>
    <p:sldId id="282" r:id="rId9"/>
    <p:sldId id="263" r:id="rId10"/>
    <p:sldId id="264" r:id="rId11"/>
    <p:sldId id="265" r:id="rId12"/>
    <p:sldId id="284" r:id="rId13"/>
    <p:sldId id="283" r:id="rId14"/>
    <p:sldId id="266" r:id="rId15"/>
    <p:sldId id="269" r:id="rId16"/>
    <p:sldId id="270" r:id="rId17"/>
    <p:sldId id="280" r:id="rId18"/>
    <p:sldId id="271" r:id="rId19"/>
    <p:sldId id="281" r:id="rId20"/>
    <p:sldId id="285" r:id="rId21"/>
    <p:sldId id="272" r:id="rId22"/>
    <p:sldId id="273" r:id="rId23"/>
    <p:sldId id="275" r:id="rId24"/>
    <p:sldId id="286" r:id="rId25"/>
    <p:sldId id="279" r:id="rId26"/>
    <p:sldId id="27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33" autoAdjust="0"/>
    <p:restoredTop sz="81715" autoAdjust="0"/>
  </p:normalViewPr>
  <p:slideViewPr>
    <p:cSldViewPr snapToGrid="0">
      <p:cViewPr varScale="1">
        <p:scale>
          <a:sx n="70" d="100"/>
          <a:sy n="70" d="100"/>
        </p:scale>
        <p:origin x="629"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7C49A-D3A6-4314-800A-097999C62693}" type="datetimeFigureOut">
              <a:rPr lang="en-GB" smtClean="0"/>
              <a:t>04/05/2020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7D9E81-6E6D-44CF-B23A-E832A8416FD4}" type="slidenum">
              <a:rPr lang="en-GB" smtClean="0"/>
              <a:t>‹#›</a:t>
            </a:fld>
            <a:endParaRPr lang="en-GB"/>
          </a:p>
        </p:txBody>
      </p:sp>
    </p:spTree>
    <p:extLst>
      <p:ext uri="{BB962C8B-B14F-4D97-AF65-F5344CB8AC3E}">
        <p14:creationId xmlns:p14="http://schemas.microsoft.com/office/powerpoint/2010/main" val="2327789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Kirstie – Talk about how meetings will help us work as a team to achieve our goals. </a:t>
            </a:r>
          </a:p>
          <a:p>
            <a:r>
              <a:rPr lang="en-GB" dirty="0"/>
              <a:t>Expand on how we would work with teams – Promotion – work together to make the poster –Install – relay the amount of plinths and the plan of the exhibit . </a:t>
            </a:r>
          </a:p>
        </p:txBody>
      </p:sp>
      <p:sp>
        <p:nvSpPr>
          <p:cNvPr id="4" name="Slide Number Placeholder 3"/>
          <p:cNvSpPr>
            <a:spLocks noGrp="1"/>
          </p:cNvSpPr>
          <p:nvPr>
            <p:ph type="sldNum" sz="quarter" idx="5"/>
          </p:nvPr>
        </p:nvSpPr>
        <p:spPr/>
        <p:txBody>
          <a:bodyPr/>
          <a:lstStyle/>
          <a:p>
            <a:fld id="{AB7D9E81-6E6D-44CF-B23A-E832A8416FD4}" type="slidenum">
              <a:rPr lang="en-GB" smtClean="0"/>
              <a:t>2</a:t>
            </a:fld>
            <a:endParaRPr lang="en-GB"/>
          </a:p>
        </p:txBody>
      </p:sp>
    </p:spTree>
    <p:extLst>
      <p:ext uri="{BB962C8B-B14F-4D97-AF65-F5344CB8AC3E}">
        <p14:creationId xmlns:p14="http://schemas.microsoft.com/office/powerpoint/2010/main" val="4216381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Chandler – Talk about the importance of clear communication between our group and the other exhibit groups. </a:t>
            </a:r>
          </a:p>
          <a:p>
            <a:r>
              <a:rPr lang="en-GB" dirty="0"/>
              <a:t>This brings clarity to the exhibit. For example the consequences of miscommunicating the amount of plinths.</a:t>
            </a:r>
          </a:p>
        </p:txBody>
      </p:sp>
      <p:sp>
        <p:nvSpPr>
          <p:cNvPr id="4" name="Slide Number Placeholder 3"/>
          <p:cNvSpPr>
            <a:spLocks noGrp="1"/>
          </p:cNvSpPr>
          <p:nvPr>
            <p:ph type="sldNum" sz="quarter" idx="5"/>
          </p:nvPr>
        </p:nvSpPr>
        <p:spPr/>
        <p:txBody>
          <a:bodyPr/>
          <a:lstStyle/>
          <a:p>
            <a:fld id="{AB7D9E81-6E6D-44CF-B23A-E832A8416FD4}" type="slidenum">
              <a:rPr lang="en-GB" smtClean="0"/>
              <a:t>3</a:t>
            </a:fld>
            <a:endParaRPr lang="en-GB"/>
          </a:p>
        </p:txBody>
      </p:sp>
    </p:spTree>
    <p:extLst>
      <p:ext uri="{BB962C8B-B14F-4D97-AF65-F5344CB8AC3E}">
        <p14:creationId xmlns:p14="http://schemas.microsoft.com/office/powerpoint/2010/main" val="1240783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Grace – Expand on the what equipment (plinths, monitors, tables, chairs). </a:t>
            </a:r>
          </a:p>
          <a:p>
            <a:r>
              <a:rPr lang="en-GB" dirty="0"/>
              <a:t>Liaised with fashion as well. Why we chose to space out the work (Light coverage). </a:t>
            </a:r>
          </a:p>
          <a:p>
            <a:r>
              <a:rPr lang="en-GB" dirty="0"/>
              <a:t>Talk about disability access and why we wanted to make sure the exhibit was wheelchair friendly.</a:t>
            </a:r>
          </a:p>
        </p:txBody>
      </p:sp>
      <p:sp>
        <p:nvSpPr>
          <p:cNvPr id="4" name="Slide Number Placeholder 3"/>
          <p:cNvSpPr>
            <a:spLocks noGrp="1"/>
          </p:cNvSpPr>
          <p:nvPr>
            <p:ph type="sldNum" sz="quarter" idx="5"/>
          </p:nvPr>
        </p:nvSpPr>
        <p:spPr/>
        <p:txBody>
          <a:bodyPr/>
          <a:lstStyle/>
          <a:p>
            <a:fld id="{AB7D9E81-6E6D-44CF-B23A-E832A8416FD4}" type="slidenum">
              <a:rPr lang="en-GB" smtClean="0"/>
              <a:t>4</a:t>
            </a:fld>
            <a:endParaRPr lang="en-GB"/>
          </a:p>
        </p:txBody>
      </p:sp>
    </p:spTree>
    <p:extLst>
      <p:ext uri="{BB962C8B-B14F-4D97-AF65-F5344CB8AC3E}">
        <p14:creationId xmlns:p14="http://schemas.microsoft.com/office/powerpoint/2010/main" val="4187711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Libby – Discussing how health and safety is a top priority. </a:t>
            </a:r>
          </a:p>
          <a:p>
            <a:r>
              <a:rPr lang="en-GB" dirty="0"/>
              <a:t>Give the example – no monitors in the centre. Limit of plug sockets, 7 monitors for 7 plugs. </a:t>
            </a:r>
          </a:p>
          <a:p>
            <a:r>
              <a:rPr lang="en-GB" dirty="0"/>
              <a:t>Talk about one student wanted a bike, another wanted various objects for a floor installation.</a:t>
            </a:r>
          </a:p>
        </p:txBody>
      </p:sp>
      <p:sp>
        <p:nvSpPr>
          <p:cNvPr id="4" name="Slide Number Placeholder 3"/>
          <p:cNvSpPr>
            <a:spLocks noGrp="1"/>
          </p:cNvSpPr>
          <p:nvPr>
            <p:ph type="sldNum" sz="quarter" idx="5"/>
          </p:nvPr>
        </p:nvSpPr>
        <p:spPr/>
        <p:txBody>
          <a:bodyPr/>
          <a:lstStyle/>
          <a:p>
            <a:fld id="{AB7D9E81-6E6D-44CF-B23A-E832A8416FD4}" type="slidenum">
              <a:rPr lang="en-GB" smtClean="0"/>
              <a:t>5</a:t>
            </a:fld>
            <a:endParaRPr lang="en-GB"/>
          </a:p>
        </p:txBody>
      </p:sp>
    </p:spTree>
    <p:extLst>
      <p:ext uri="{BB962C8B-B14F-4D97-AF65-F5344CB8AC3E}">
        <p14:creationId xmlns:p14="http://schemas.microsoft.com/office/powerpoint/2010/main" val="3912323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Hayley – Explain how these were some of the original ideas. </a:t>
            </a:r>
          </a:p>
          <a:p>
            <a:r>
              <a:rPr lang="en-GB" dirty="0"/>
              <a:t>How we sent these to Promotions team</a:t>
            </a:r>
          </a:p>
          <a:p>
            <a:endParaRPr lang="en-GB" dirty="0"/>
          </a:p>
        </p:txBody>
      </p:sp>
      <p:sp>
        <p:nvSpPr>
          <p:cNvPr id="4" name="Slide Number Placeholder 3"/>
          <p:cNvSpPr>
            <a:spLocks noGrp="1"/>
          </p:cNvSpPr>
          <p:nvPr>
            <p:ph type="sldNum" sz="quarter" idx="5"/>
          </p:nvPr>
        </p:nvSpPr>
        <p:spPr/>
        <p:txBody>
          <a:bodyPr/>
          <a:lstStyle/>
          <a:p>
            <a:fld id="{AB7D9E81-6E6D-44CF-B23A-E832A8416FD4}" type="slidenum">
              <a:rPr lang="en-GB" smtClean="0"/>
              <a:t>6</a:t>
            </a:fld>
            <a:endParaRPr lang="en-GB"/>
          </a:p>
        </p:txBody>
      </p:sp>
    </p:spTree>
    <p:extLst>
      <p:ext uri="{BB962C8B-B14F-4D97-AF65-F5344CB8AC3E}">
        <p14:creationId xmlns:p14="http://schemas.microsoft.com/office/powerpoint/2010/main" val="2905813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Libby – Talk about how the Gallery was a confined space (low ceilings, narrow walls). How it jumpstarted our creative minds.</a:t>
            </a:r>
          </a:p>
          <a:p>
            <a:r>
              <a:rPr lang="en-GB" dirty="0"/>
              <a:t>How the free standing was for students who were exhibiting more than two images. </a:t>
            </a:r>
          </a:p>
          <a:p>
            <a:r>
              <a:rPr lang="en-GB" dirty="0"/>
              <a:t>The banner could also be an advertisement as well</a:t>
            </a:r>
          </a:p>
          <a:p>
            <a:r>
              <a:rPr lang="en-GB" dirty="0"/>
              <a:t>However, we thought that having two tables in the L shape by the entrance would take up too much space. </a:t>
            </a:r>
          </a:p>
        </p:txBody>
      </p:sp>
      <p:sp>
        <p:nvSpPr>
          <p:cNvPr id="4" name="Slide Number Placeholder 3"/>
          <p:cNvSpPr>
            <a:spLocks noGrp="1"/>
          </p:cNvSpPr>
          <p:nvPr>
            <p:ph type="sldNum" sz="quarter" idx="5"/>
          </p:nvPr>
        </p:nvSpPr>
        <p:spPr/>
        <p:txBody>
          <a:bodyPr/>
          <a:lstStyle/>
          <a:p>
            <a:fld id="{AB7D9E81-6E6D-44CF-B23A-E832A8416FD4}" type="slidenum">
              <a:rPr lang="en-GB" smtClean="0"/>
              <a:t>7</a:t>
            </a:fld>
            <a:endParaRPr lang="en-GB"/>
          </a:p>
        </p:txBody>
      </p:sp>
    </p:spTree>
    <p:extLst>
      <p:ext uri="{BB962C8B-B14F-4D97-AF65-F5344CB8AC3E}">
        <p14:creationId xmlns:p14="http://schemas.microsoft.com/office/powerpoint/2010/main" val="3373026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Grace – Use the image to highlight the flaws.</a:t>
            </a:r>
          </a:p>
        </p:txBody>
      </p:sp>
      <p:sp>
        <p:nvSpPr>
          <p:cNvPr id="4" name="Slide Number Placeholder 3"/>
          <p:cNvSpPr>
            <a:spLocks noGrp="1"/>
          </p:cNvSpPr>
          <p:nvPr>
            <p:ph type="sldNum" sz="quarter" idx="5"/>
          </p:nvPr>
        </p:nvSpPr>
        <p:spPr/>
        <p:txBody>
          <a:bodyPr/>
          <a:lstStyle/>
          <a:p>
            <a:fld id="{AB7D9E81-6E6D-44CF-B23A-E832A8416FD4}" type="slidenum">
              <a:rPr lang="en-GB" smtClean="0"/>
              <a:t>8</a:t>
            </a:fld>
            <a:endParaRPr lang="en-GB"/>
          </a:p>
        </p:txBody>
      </p:sp>
    </p:spTree>
    <p:extLst>
      <p:ext uri="{BB962C8B-B14F-4D97-AF65-F5344CB8AC3E}">
        <p14:creationId xmlns:p14="http://schemas.microsoft.com/office/powerpoint/2010/main" val="2208518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Grace – Realisation that there were parts of the initial plan that could go wrong. </a:t>
            </a:r>
          </a:p>
          <a:p>
            <a:r>
              <a:rPr lang="en-GB" dirty="0"/>
              <a:t>Making these adjustments meant that we had a more concrete plan. </a:t>
            </a:r>
          </a:p>
          <a:p>
            <a:r>
              <a:rPr lang="en-GB" dirty="0"/>
              <a:t>The speakers were loud enough to reach into the exhibition so we wanted to have music playing from the outside to compromise the absence of gel lighting. </a:t>
            </a:r>
          </a:p>
        </p:txBody>
      </p:sp>
      <p:sp>
        <p:nvSpPr>
          <p:cNvPr id="4" name="Slide Number Placeholder 3"/>
          <p:cNvSpPr>
            <a:spLocks noGrp="1"/>
          </p:cNvSpPr>
          <p:nvPr>
            <p:ph type="sldNum" sz="quarter" idx="5"/>
          </p:nvPr>
        </p:nvSpPr>
        <p:spPr/>
        <p:txBody>
          <a:bodyPr/>
          <a:lstStyle/>
          <a:p>
            <a:fld id="{AB7D9E81-6E6D-44CF-B23A-E832A8416FD4}" type="slidenum">
              <a:rPr lang="en-GB" smtClean="0"/>
              <a:t>9</a:t>
            </a:fld>
            <a:endParaRPr lang="en-GB"/>
          </a:p>
        </p:txBody>
      </p:sp>
    </p:spTree>
    <p:extLst>
      <p:ext uri="{BB962C8B-B14F-4D97-AF65-F5344CB8AC3E}">
        <p14:creationId xmlns:p14="http://schemas.microsoft.com/office/powerpoint/2010/main" val="1663897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Chandler – Explaining the diagram</a:t>
            </a:r>
          </a:p>
          <a:p>
            <a:r>
              <a:rPr lang="en-GB" dirty="0"/>
              <a:t>The adjustments sections allowed the team to make adjustments with the design team. </a:t>
            </a:r>
          </a:p>
        </p:txBody>
      </p:sp>
      <p:sp>
        <p:nvSpPr>
          <p:cNvPr id="4" name="Slide Number Placeholder 3"/>
          <p:cNvSpPr>
            <a:spLocks noGrp="1"/>
          </p:cNvSpPr>
          <p:nvPr>
            <p:ph type="sldNum" sz="quarter" idx="5"/>
          </p:nvPr>
        </p:nvSpPr>
        <p:spPr/>
        <p:txBody>
          <a:bodyPr/>
          <a:lstStyle/>
          <a:p>
            <a:fld id="{AB7D9E81-6E6D-44CF-B23A-E832A8416FD4}" type="slidenum">
              <a:rPr lang="en-GB" smtClean="0"/>
              <a:t>10</a:t>
            </a:fld>
            <a:endParaRPr lang="en-GB"/>
          </a:p>
        </p:txBody>
      </p:sp>
    </p:spTree>
    <p:extLst>
      <p:ext uri="{BB962C8B-B14F-4D97-AF65-F5344CB8AC3E}">
        <p14:creationId xmlns:p14="http://schemas.microsoft.com/office/powerpoint/2010/main" val="1895482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Libby – Talk about the what the types of works. (Vintage and historic) </a:t>
            </a:r>
          </a:p>
          <a:p>
            <a:r>
              <a:rPr lang="en-GB" dirty="0"/>
              <a:t>Photo-London is home to many auctions of art works.</a:t>
            </a:r>
          </a:p>
        </p:txBody>
      </p:sp>
      <p:sp>
        <p:nvSpPr>
          <p:cNvPr id="4" name="Slide Number Placeholder 3"/>
          <p:cNvSpPr>
            <a:spLocks noGrp="1"/>
          </p:cNvSpPr>
          <p:nvPr>
            <p:ph type="sldNum" sz="quarter" idx="5"/>
          </p:nvPr>
        </p:nvSpPr>
        <p:spPr/>
        <p:txBody>
          <a:bodyPr/>
          <a:lstStyle/>
          <a:p>
            <a:fld id="{AB7D9E81-6E6D-44CF-B23A-E832A8416FD4}" type="slidenum">
              <a:rPr lang="en-GB" smtClean="0"/>
              <a:t>11</a:t>
            </a:fld>
            <a:endParaRPr lang="en-GB"/>
          </a:p>
        </p:txBody>
      </p:sp>
    </p:spTree>
    <p:extLst>
      <p:ext uri="{BB962C8B-B14F-4D97-AF65-F5344CB8AC3E}">
        <p14:creationId xmlns:p14="http://schemas.microsoft.com/office/powerpoint/2010/main" val="2802702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Libby – Talk in general about the exhibit</a:t>
            </a:r>
          </a:p>
        </p:txBody>
      </p:sp>
      <p:sp>
        <p:nvSpPr>
          <p:cNvPr id="4" name="Slide Number Placeholder 3"/>
          <p:cNvSpPr>
            <a:spLocks noGrp="1"/>
          </p:cNvSpPr>
          <p:nvPr>
            <p:ph type="sldNum" sz="quarter" idx="5"/>
          </p:nvPr>
        </p:nvSpPr>
        <p:spPr/>
        <p:txBody>
          <a:bodyPr/>
          <a:lstStyle/>
          <a:p>
            <a:fld id="{AB7D9E81-6E6D-44CF-B23A-E832A8416FD4}" type="slidenum">
              <a:rPr lang="en-GB" smtClean="0"/>
              <a:t>12</a:t>
            </a:fld>
            <a:endParaRPr lang="en-GB"/>
          </a:p>
        </p:txBody>
      </p:sp>
    </p:spTree>
    <p:extLst>
      <p:ext uri="{BB962C8B-B14F-4D97-AF65-F5344CB8AC3E}">
        <p14:creationId xmlns:p14="http://schemas.microsoft.com/office/powerpoint/2010/main" val="3792586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Libby – Talk in general about the exhibit</a:t>
            </a:r>
          </a:p>
          <a:p>
            <a:endParaRPr lang="en-GB" dirty="0"/>
          </a:p>
        </p:txBody>
      </p:sp>
      <p:sp>
        <p:nvSpPr>
          <p:cNvPr id="4" name="Slide Number Placeholder 3"/>
          <p:cNvSpPr>
            <a:spLocks noGrp="1"/>
          </p:cNvSpPr>
          <p:nvPr>
            <p:ph type="sldNum" sz="quarter" idx="5"/>
          </p:nvPr>
        </p:nvSpPr>
        <p:spPr/>
        <p:txBody>
          <a:bodyPr/>
          <a:lstStyle/>
          <a:p>
            <a:fld id="{AB7D9E81-6E6D-44CF-B23A-E832A8416FD4}" type="slidenum">
              <a:rPr lang="en-GB" smtClean="0"/>
              <a:t>13</a:t>
            </a:fld>
            <a:endParaRPr lang="en-GB"/>
          </a:p>
        </p:txBody>
      </p:sp>
    </p:spTree>
    <p:extLst>
      <p:ext uri="{BB962C8B-B14F-4D97-AF65-F5344CB8AC3E}">
        <p14:creationId xmlns:p14="http://schemas.microsoft.com/office/powerpoint/2010/main" val="4116685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Alisha</a:t>
            </a:r>
          </a:p>
          <a:p>
            <a:r>
              <a:rPr lang="en-GB" dirty="0"/>
              <a:t>- Why the input from other groups was important – its everyone’s exhibit, we should have a general sense of approval as it is everyone exhibit. </a:t>
            </a:r>
          </a:p>
          <a:p>
            <a:r>
              <a:rPr lang="en-GB" dirty="0"/>
              <a:t>- Talk about the use of double sided banners. </a:t>
            </a:r>
          </a:p>
        </p:txBody>
      </p:sp>
      <p:sp>
        <p:nvSpPr>
          <p:cNvPr id="4" name="Slide Number Placeholder 3"/>
          <p:cNvSpPr>
            <a:spLocks noGrp="1"/>
          </p:cNvSpPr>
          <p:nvPr>
            <p:ph type="sldNum" sz="quarter" idx="5"/>
          </p:nvPr>
        </p:nvSpPr>
        <p:spPr/>
        <p:txBody>
          <a:bodyPr/>
          <a:lstStyle/>
          <a:p>
            <a:fld id="{AB7D9E81-6E6D-44CF-B23A-E832A8416FD4}" type="slidenum">
              <a:rPr lang="en-GB" smtClean="0"/>
              <a:t>14</a:t>
            </a:fld>
            <a:endParaRPr lang="en-GB"/>
          </a:p>
        </p:txBody>
      </p:sp>
    </p:spTree>
    <p:extLst>
      <p:ext uri="{BB962C8B-B14F-4D97-AF65-F5344CB8AC3E}">
        <p14:creationId xmlns:p14="http://schemas.microsoft.com/office/powerpoint/2010/main" val="3669782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Anthony -  Talk about using 5 inch spacer between each work.</a:t>
            </a:r>
          </a:p>
          <a:p>
            <a:r>
              <a:rPr lang="en-GB" dirty="0"/>
              <a:t>Banners will be held by weights to straighten them out. </a:t>
            </a:r>
          </a:p>
          <a:p>
            <a:r>
              <a:rPr lang="en-GB" dirty="0"/>
              <a:t>We did not want to display work that was too overwhelming.</a:t>
            </a:r>
          </a:p>
          <a:p>
            <a:r>
              <a:rPr lang="en-GB" dirty="0"/>
              <a:t>How the chart helps install team. </a:t>
            </a:r>
          </a:p>
        </p:txBody>
      </p:sp>
      <p:sp>
        <p:nvSpPr>
          <p:cNvPr id="4" name="Slide Number Placeholder 3"/>
          <p:cNvSpPr>
            <a:spLocks noGrp="1"/>
          </p:cNvSpPr>
          <p:nvPr>
            <p:ph type="sldNum" sz="quarter" idx="5"/>
          </p:nvPr>
        </p:nvSpPr>
        <p:spPr/>
        <p:txBody>
          <a:bodyPr/>
          <a:lstStyle/>
          <a:p>
            <a:fld id="{AB7D9E81-6E6D-44CF-B23A-E832A8416FD4}" type="slidenum">
              <a:rPr lang="en-GB" smtClean="0"/>
              <a:t>15</a:t>
            </a:fld>
            <a:endParaRPr lang="en-GB"/>
          </a:p>
        </p:txBody>
      </p:sp>
    </p:spTree>
    <p:extLst>
      <p:ext uri="{BB962C8B-B14F-4D97-AF65-F5344CB8AC3E}">
        <p14:creationId xmlns:p14="http://schemas.microsoft.com/office/powerpoint/2010/main" val="2102368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Anthony-(DT) We wanted a circular table but this is not possible either. </a:t>
            </a:r>
          </a:p>
          <a:p>
            <a:r>
              <a:rPr lang="en-GB" dirty="0"/>
              <a:t>Nice interactive element to it.</a:t>
            </a:r>
          </a:p>
          <a:p>
            <a:r>
              <a:rPr lang="en-GB" dirty="0"/>
              <a:t>Double check the amount of monitors that we have and if they were working. </a:t>
            </a:r>
          </a:p>
          <a:p>
            <a:r>
              <a:rPr lang="en-GB" dirty="0"/>
              <a:t>(PT) Website design had misspelled/duplicate names on the website so this would be revisited.</a:t>
            </a:r>
          </a:p>
          <a:p>
            <a:r>
              <a:rPr lang="en-GB" dirty="0"/>
              <a:t>(IT) They were told to make sure we had enough plinths for the monitors to sit on. </a:t>
            </a:r>
          </a:p>
        </p:txBody>
      </p:sp>
      <p:sp>
        <p:nvSpPr>
          <p:cNvPr id="4" name="Slide Number Placeholder 3"/>
          <p:cNvSpPr>
            <a:spLocks noGrp="1"/>
          </p:cNvSpPr>
          <p:nvPr>
            <p:ph type="sldNum" sz="quarter" idx="5"/>
          </p:nvPr>
        </p:nvSpPr>
        <p:spPr/>
        <p:txBody>
          <a:bodyPr/>
          <a:lstStyle/>
          <a:p>
            <a:fld id="{AB7D9E81-6E6D-44CF-B23A-E832A8416FD4}" type="slidenum">
              <a:rPr lang="en-GB" smtClean="0"/>
              <a:t>16</a:t>
            </a:fld>
            <a:endParaRPr lang="en-GB"/>
          </a:p>
        </p:txBody>
      </p:sp>
    </p:spTree>
    <p:extLst>
      <p:ext uri="{BB962C8B-B14F-4D97-AF65-F5344CB8AC3E}">
        <p14:creationId xmlns:p14="http://schemas.microsoft.com/office/powerpoint/2010/main" val="3565400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Alisha </a:t>
            </a:r>
          </a:p>
          <a:p>
            <a:r>
              <a:rPr lang="en-GB" dirty="0"/>
              <a:t>Explain what the different colours meant. </a:t>
            </a:r>
          </a:p>
          <a:p>
            <a:r>
              <a:rPr lang="en-GB" dirty="0"/>
              <a:t>Black – Plinth</a:t>
            </a:r>
          </a:p>
          <a:p>
            <a:r>
              <a:rPr lang="en-GB" dirty="0"/>
              <a:t>Orange – Plug socket </a:t>
            </a:r>
          </a:p>
          <a:p>
            <a:r>
              <a:rPr lang="en-GB" dirty="0"/>
              <a:t>Grey – Table </a:t>
            </a:r>
          </a:p>
        </p:txBody>
      </p:sp>
      <p:sp>
        <p:nvSpPr>
          <p:cNvPr id="4" name="Slide Number Placeholder 3"/>
          <p:cNvSpPr>
            <a:spLocks noGrp="1"/>
          </p:cNvSpPr>
          <p:nvPr>
            <p:ph type="sldNum" sz="quarter" idx="5"/>
          </p:nvPr>
        </p:nvSpPr>
        <p:spPr/>
        <p:txBody>
          <a:bodyPr/>
          <a:lstStyle/>
          <a:p>
            <a:fld id="{AB7D9E81-6E6D-44CF-B23A-E832A8416FD4}" type="slidenum">
              <a:rPr lang="en-GB" smtClean="0"/>
              <a:t>17</a:t>
            </a:fld>
            <a:endParaRPr lang="en-GB"/>
          </a:p>
        </p:txBody>
      </p:sp>
    </p:spTree>
    <p:extLst>
      <p:ext uri="{BB962C8B-B14F-4D97-AF65-F5344CB8AC3E}">
        <p14:creationId xmlns:p14="http://schemas.microsoft.com/office/powerpoint/2010/main" val="77480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Alisha – This was our decision to make even after the feedback from the other teams. </a:t>
            </a:r>
          </a:p>
          <a:p>
            <a:r>
              <a:rPr lang="en-GB" dirty="0"/>
              <a:t>Third railing meant that the work could get lost. </a:t>
            </a:r>
          </a:p>
          <a:p>
            <a:endParaRPr lang="en-GB" dirty="0"/>
          </a:p>
          <a:p>
            <a:endParaRPr lang="en-GB" dirty="0"/>
          </a:p>
        </p:txBody>
      </p:sp>
      <p:sp>
        <p:nvSpPr>
          <p:cNvPr id="4" name="Slide Number Placeholder 3"/>
          <p:cNvSpPr>
            <a:spLocks noGrp="1"/>
          </p:cNvSpPr>
          <p:nvPr>
            <p:ph type="sldNum" sz="quarter" idx="5"/>
          </p:nvPr>
        </p:nvSpPr>
        <p:spPr/>
        <p:txBody>
          <a:bodyPr/>
          <a:lstStyle/>
          <a:p>
            <a:fld id="{AB7D9E81-6E6D-44CF-B23A-E832A8416FD4}" type="slidenum">
              <a:rPr lang="en-GB" smtClean="0"/>
              <a:t>18</a:t>
            </a:fld>
            <a:endParaRPr lang="en-GB"/>
          </a:p>
        </p:txBody>
      </p:sp>
    </p:spTree>
    <p:extLst>
      <p:ext uri="{BB962C8B-B14F-4D97-AF65-F5344CB8AC3E}">
        <p14:creationId xmlns:p14="http://schemas.microsoft.com/office/powerpoint/2010/main" val="4141678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Alisha – We felt that this layout made the banners seemed squished</a:t>
            </a:r>
          </a:p>
          <a:p>
            <a:r>
              <a:rPr lang="en-GB" dirty="0"/>
              <a:t>Kirstie’s work  was on fabric – this meant that it was different. </a:t>
            </a:r>
          </a:p>
          <a:p>
            <a:r>
              <a:rPr lang="en-GB" dirty="0"/>
              <a:t>Decided to go with the original plan as the majority was happy with this. </a:t>
            </a:r>
          </a:p>
        </p:txBody>
      </p:sp>
      <p:sp>
        <p:nvSpPr>
          <p:cNvPr id="4" name="Slide Number Placeholder 3"/>
          <p:cNvSpPr>
            <a:spLocks noGrp="1"/>
          </p:cNvSpPr>
          <p:nvPr>
            <p:ph type="sldNum" sz="quarter" idx="5"/>
          </p:nvPr>
        </p:nvSpPr>
        <p:spPr/>
        <p:txBody>
          <a:bodyPr/>
          <a:lstStyle/>
          <a:p>
            <a:fld id="{AB7D9E81-6E6D-44CF-B23A-E832A8416FD4}" type="slidenum">
              <a:rPr lang="en-GB" smtClean="0"/>
              <a:t>19</a:t>
            </a:fld>
            <a:endParaRPr lang="en-GB"/>
          </a:p>
        </p:txBody>
      </p:sp>
    </p:spTree>
    <p:extLst>
      <p:ext uri="{BB962C8B-B14F-4D97-AF65-F5344CB8AC3E}">
        <p14:creationId xmlns:p14="http://schemas.microsoft.com/office/powerpoint/2010/main" val="778586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Alisha – How the posters ended up looking</a:t>
            </a:r>
          </a:p>
        </p:txBody>
      </p:sp>
      <p:sp>
        <p:nvSpPr>
          <p:cNvPr id="4" name="Slide Number Placeholder 3"/>
          <p:cNvSpPr>
            <a:spLocks noGrp="1"/>
          </p:cNvSpPr>
          <p:nvPr>
            <p:ph type="sldNum" sz="quarter" idx="5"/>
          </p:nvPr>
        </p:nvSpPr>
        <p:spPr/>
        <p:txBody>
          <a:bodyPr/>
          <a:lstStyle/>
          <a:p>
            <a:fld id="{AB7D9E81-6E6D-44CF-B23A-E832A8416FD4}" type="slidenum">
              <a:rPr lang="en-GB" smtClean="0"/>
              <a:t>20</a:t>
            </a:fld>
            <a:endParaRPr lang="en-GB"/>
          </a:p>
        </p:txBody>
      </p:sp>
    </p:spTree>
    <p:extLst>
      <p:ext uri="{BB962C8B-B14F-4D97-AF65-F5344CB8AC3E}">
        <p14:creationId xmlns:p14="http://schemas.microsoft.com/office/powerpoint/2010/main" val="2363150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Courtney – Discuss the diagram</a:t>
            </a:r>
          </a:p>
          <a:p>
            <a:r>
              <a:rPr lang="en-GB" dirty="0"/>
              <a:t>Talk about how the bench could possibly disrupt the flow of the viewers</a:t>
            </a:r>
          </a:p>
          <a:p>
            <a:endParaRPr lang="en-GB" dirty="0"/>
          </a:p>
        </p:txBody>
      </p:sp>
      <p:sp>
        <p:nvSpPr>
          <p:cNvPr id="4" name="Slide Number Placeholder 3"/>
          <p:cNvSpPr>
            <a:spLocks noGrp="1"/>
          </p:cNvSpPr>
          <p:nvPr>
            <p:ph type="sldNum" sz="quarter" idx="5"/>
          </p:nvPr>
        </p:nvSpPr>
        <p:spPr/>
        <p:txBody>
          <a:bodyPr/>
          <a:lstStyle/>
          <a:p>
            <a:fld id="{AB7D9E81-6E6D-44CF-B23A-E832A8416FD4}" type="slidenum">
              <a:rPr lang="en-GB" smtClean="0"/>
              <a:t>21</a:t>
            </a:fld>
            <a:endParaRPr lang="en-GB"/>
          </a:p>
        </p:txBody>
      </p:sp>
    </p:spTree>
    <p:extLst>
      <p:ext uri="{BB962C8B-B14F-4D97-AF65-F5344CB8AC3E}">
        <p14:creationId xmlns:p14="http://schemas.microsoft.com/office/powerpoint/2010/main" val="3960024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Alisha – Promoting meant that we could collaborate with the promotions team. Talk about the catch of the banner making it better on the eye. </a:t>
            </a:r>
          </a:p>
        </p:txBody>
      </p:sp>
      <p:sp>
        <p:nvSpPr>
          <p:cNvPr id="4" name="Slide Number Placeholder 3"/>
          <p:cNvSpPr>
            <a:spLocks noGrp="1"/>
          </p:cNvSpPr>
          <p:nvPr>
            <p:ph type="sldNum" sz="quarter" idx="5"/>
          </p:nvPr>
        </p:nvSpPr>
        <p:spPr/>
        <p:txBody>
          <a:bodyPr/>
          <a:lstStyle/>
          <a:p>
            <a:fld id="{AB7D9E81-6E6D-44CF-B23A-E832A8416FD4}" type="slidenum">
              <a:rPr lang="en-GB" smtClean="0"/>
              <a:t>22</a:t>
            </a:fld>
            <a:endParaRPr lang="en-GB"/>
          </a:p>
        </p:txBody>
      </p:sp>
    </p:spTree>
    <p:extLst>
      <p:ext uri="{BB962C8B-B14F-4D97-AF65-F5344CB8AC3E}">
        <p14:creationId xmlns:p14="http://schemas.microsoft.com/office/powerpoint/2010/main" val="3849409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Hayley – I decided to look into the planning of the invigilation. </a:t>
            </a:r>
          </a:p>
          <a:p>
            <a:r>
              <a:rPr lang="en-GB" dirty="0"/>
              <a:t>Thought of having chairs for the invigilation. </a:t>
            </a:r>
          </a:p>
        </p:txBody>
      </p:sp>
      <p:sp>
        <p:nvSpPr>
          <p:cNvPr id="4" name="Slide Number Placeholder 3"/>
          <p:cNvSpPr>
            <a:spLocks noGrp="1"/>
          </p:cNvSpPr>
          <p:nvPr>
            <p:ph type="sldNum" sz="quarter" idx="5"/>
          </p:nvPr>
        </p:nvSpPr>
        <p:spPr/>
        <p:txBody>
          <a:bodyPr/>
          <a:lstStyle/>
          <a:p>
            <a:fld id="{AB7D9E81-6E6D-44CF-B23A-E832A8416FD4}" type="slidenum">
              <a:rPr lang="en-GB" smtClean="0"/>
              <a:t>23</a:t>
            </a:fld>
            <a:endParaRPr lang="en-GB"/>
          </a:p>
        </p:txBody>
      </p:sp>
    </p:spTree>
    <p:extLst>
      <p:ext uri="{BB962C8B-B14F-4D97-AF65-F5344CB8AC3E}">
        <p14:creationId xmlns:p14="http://schemas.microsoft.com/office/powerpoint/2010/main" val="2728004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Hayley – Showing how the invigilation would have worked</a:t>
            </a:r>
          </a:p>
        </p:txBody>
      </p:sp>
      <p:sp>
        <p:nvSpPr>
          <p:cNvPr id="4" name="Slide Number Placeholder 3"/>
          <p:cNvSpPr>
            <a:spLocks noGrp="1"/>
          </p:cNvSpPr>
          <p:nvPr>
            <p:ph type="sldNum" sz="quarter" idx="5"/>
          </p:nvPr>
        </p:nvSpPr>
        <p:spPr/>
        <p:txBody>
          <a:bodyPr/>
          <a:lstStyle/>
          <a:p>
            <a:fld id="{AB7D9E81-6E6D-44CF-B23A-E832A8416FD4}" type="slidenum">
              <a:rPr lang="en-GB" smtClean="0"/>
              <a:t>24</a:t>
            </a:fld>
            <a:endParaRPr lang="en-GB"/>
          </a:p>
        </p:txBody>
      </p:sp>
    </p:spTree>
    <p:extLst>
      <p:ext uri="{BB962C8B-B14F-4D97-AF65-F5344CB8AC3E}">
        <p14:creationId xmlns:p14="http://schemas.microsoft.com/office/powerpoint/2010/main" val="1090361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Chandler – The importance of having the curating team so that the floor plan is followed through. </a:t>
            </a:r>
          </a:p>
        </p:txBody>
      </p:sp>
      <p:sp>
        <p:nvSpPr>
          <p:cNvPr id="4" name="Slide Number Placeholder 3"/>
          <p:cNvSpPr>
            <a:spLocks noGrp="1"/>
          </p:cNvSpPr>
          <p:nvPr>
            <p:ph type="sldNum" sz="quarter" idx="5"/>
          </p:nvPr>
        </p:nvSpPr>
        <p:spPr/>
        <p:txBody>
          <a:bodyPr/>
          <a:lstStyle/>
          <a:p>
            <a:fld id="{AB7D9E81-6E6D-44CF-B23A-E832A8416FD4}" type="slidenum">
              <a:rPr lang="en-GB" smtClean="0"/>
              <a:t>25</a:t>
            </a:fld>
            <a:endParaRPr lang="en-GB"/>
          </a:p>
        </p:txBody>
      </p:sp>
    </p:spTree>
    <p:extLst>
      <p:ext uri="{BB962C8B-B14F-4D97-AF65-F5344CB8AC3E}">
        <p14:creationId xmlns:p14="http://schemas.microsoft.com/office/powerpoint/2010/main" val="1664494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Hayley – We were continuously developing ideas adding a level of challenge that wasn’t too overwhelming.</a:t>
            </a:r>
          </a:p>
          <a:p>
            <a:r>
              <a:rPr lang="en-GB" dirty="0"/>
              <a:t>The floor plan was one of the main things that we had to create during the unit. </a:t>
            </a:r>
          </a:p>
        </p:txBody>
      </p:sp>
      <p:sp>
        <p:nvSpPr>
          <p:cNvPr id="4" name="Slide Number Placeholder 3"/>
          <p:cNvSpPr>
            <a:spLocks noGrp="1"/>
          </p:cNvSpPr>
          <p:nvPr>
            <p:ph type="sldNum" sz="quarter" idx="5"/>
          </p:nvPr>
        </p:nvSpPr>
        <p:spPr/>
        <p:txBody>
          <a:bodyPr/>
          <a:lstStyle/>
          <a:p>
            <a:fld id="{AB7D9E81-6E6D-44CF-B23A-E832A8416FD4}" type="slidenum">
              <a:rPr lang="en-GB" smtClean="0"/>
              <a:t>26</a:t>
            </a:fld>
            <a:endParaRPr lang="en-GB"/>
          </a:p>
        </p:txBody>
      </p:sp>
    </p:spTree>
    <p:extLst>
      <p:ext uri="{BB962C8B-B14F-4D97-AF65-F5344CB8AC3E}">
        <p14:creationId xmlns:p14="http://schemas.microsoft.com/office/powerpoint/2010/main" val="2385820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04442-C832-47D6-9BF7-F0B259928A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05C637-4461-4603-BD38-6C8EC5CCA7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CB97162-E8C0-488A-A098-D04C99E1B8FB}"/>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5" name="Footer Placeholder 4">
            <a:extLst>
              <a:ext uri="{FF2B5EF4-FFF2-40B4-BE49-F238E27FC236}">
                <a16:creationId xmlns:a16="http://schemas.microsoft.com/office/drawing/2014/main" id="{2BA29CF0-1A7D-4F5B-AFB9-791541A389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A79028-6E36-4AA8-BD9A-FD416AA2A90B}"/>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2286403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7487-84D7-408B-A51C-B8AD409FEF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0B8669-10E5-4146-82C4-05E63D7F7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E41198-52B5-44B3-B1A8-5C29798ABCC8}"/>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5" name="Footer Placeholder 4">
            <a:extLst>
              <a:ext uri="{FF2B5EF4-FFF2-40B4-BE49-F238E27FC236}">
                <a16:creationId xmlns:a16="http://schemas.microsoft.com/office/drawing/2014/main" id="{2242C7E8-4677-42AF-893F-4AEA04EFB1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BAB5D8-8C0D-465B-BBC7-4DA328470AD0}"/>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544080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18A32-8C08-43FB-B415-8515DA5CF7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93D4224-150A-4E54-B28D-5D474B9128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E360EE-7919-4A0F-A296-A26E87E6AA91}"/>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5" name="Footer Placeholder 4">
            <a:extLst>
              <a:ext uri="{FF2B5EF4-FFF2-40B4-BE49-F238E27FC236}">
                <a16:creationId xmlns:a16="http://schemas.microsoft.com/office/drawing/2014/main" id="{8D0C9917-26C4-4BA0-8CD9-52A0AC5096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E75BB6-4291-48A2-B977-690330F1CF74}"/>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4274536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2B2E1-B925-46C2-AE46-B0BD96F920B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A0C2A3-322B-40D7-B615-0D62613F4F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0949056-5A70-4BB6-AE4C-A7DB1A8E0C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C4DBB98-F6C2-47B1-A966-F9C85A308A8E}"/>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6" name="Footer Placeholder 5">
            <a:extLst>
              <a:ext uri="{FF2B5EF4-FFF2-40B4-BE49-F238E27FC236}">
                <a16:creationId xmlns:a16="http://schemas.microsoft.com/office/drawing/2014/main" id="{8BF3EEB2-5FB0-42AD-8AD5-43C3CB430C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F820EB-3035-443A-A108-EF5E7C23D1C6}"/>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3066312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D47CE-9A6E-447B-B8A4-A0104E23FB9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79997A-A718-490B-BB2C-C39732E673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D286A5-11AB-4C6A-92CD-6D679E5320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B02D3B3-414C-4661-A2FF-5A8C7D0F9F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A76E6-989C-4E61-8C23-6A1D485D88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E061E1-F6A5-41CA-9876-4F342AFD009D}"/>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8" name="Footer Placeholder 7">
            <a:extLst>
              <a:ext uri="{FF2B5EF4-FFF2-40B4-BE49-F238E27FC236}">
                <a16:creationId xmlns:a16="http://schemas.microsoft.com/office/drawing/2014/main" id="{041DB478-EA79-42C3-AFD8-7418A1E4DD0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AD79256-FCC4-47D6-B418-884459572F74}"/>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2857251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54B56-94B4-473C-B671-D8FB5E83D2F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551C6DB-601F-4599-AD95-E29D8DB0EECB}"/>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4" name="Footer Placeholder 3">
            <a:extLst>
              <a:ext uri="{FF2B5EF4-FFF2-40B4-BE49-F238E27FC236}">
                <a16:creationId xmlns:a16="http://schemas.microsoft.com/office/drawing/2014/main" id="{B5145346-47DD-40EE-8D1E-82BBA61E58F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69F24F4-DA0F-49AF-8BA7-37E995EBC642}"/>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1457040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512369-9E3A-44B6-A8C8-421EF9683EBC}"/>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3" name="Footer Placeholder 2">
            <a:extLst>
              <a:ext uri="{FF2B5EF4-FFF2-40B4-BE49-F238E27FC236}">
                <a16:creationId xmlns:a16="http://schemas.microsoft.com/office/drawing/2014/main" id="{E3823645-184A-4809-8E3E-CC60DFFD229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99D0D22-31A0-4951-8AD2-90E164E4B2C3}"/>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4130608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BC093-AC4C-4BFA-A02A-EEECE3C273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EB2DB6D-A82F-44FB-9639-B3B12437B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5EAEF25-6823-411C-8670-4D5F6D7547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D4B4EC-3E99-4FD4-B20D-531919375CE5}"/>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6" name="Footer Placeholder 5">
            <a:extLst>
              <a:ext uri="{FF2B5EF4-FFF2-40B4-BE49-F238E27FC236}">
                <a16:creationId xmlns:a16="http://schemas.microsoft.com/office/drawing/2014/main" id="{366850E8-8EBF-4A62-A841-26558FE0EC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175C17-23D5-4B35-BAC4-1450F5AFCFA5}"/>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2227246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653E7-EDDC-4E66-A671-04542205C4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369500B-BF00-462A-BAF8-9D8CE7CF5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1F48101-AFBF-4404-ABBC-DE77A94C29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1D4528-3066-4806-A1E5-821CCF38D8F9}"/>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6" name="Footer Placeholder 5">
            <a:extLst>
              <a:ext uri="{FF2B5EF4-FFF2-40B4-BE49-F238E27FC236}">
                <a16:creationId xmlns:a16="http://schemas.microsoft.com/office/drawing/2014/main" id="{185CCC5B-9C60-47F4-8DB2-50D03A57E6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93369D-AAB0-442D-8212-F67E57485D0A}"/>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3917563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E76CC-DC76-4442-832A-845D7B82534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CE86C78-7788-403A-86BA-94A645137C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4CD0DF-567C-4850-8336-10A7B93DCF81}"/>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5" name="Footer Placeholder 4">
            <a:extLst>
              <a:ext uri="{FF2B5EF4-FFF2-40B4-BE49-F238E27FC236}">
                <a16:creationId xmlns:a16="http://schemas.microsoft.com/office/drawing/2014/main" id="{6C74E1EF-A57F-46C9-B2BC-B4BEB59733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FD20BC-21A8-42C7-A0D1-6630EC6E55CF}"/>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805567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E0416B-BF9C-450E-AC4C-3D14768FF2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0ED451-2E91-4715-9FC6-E9052A4E1E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AB86F2-F1CE-40B1-98E5-2CFD3BCC9D4C}"/>
              </a:ext>
            </a:extLst>
          </p:cNvPr>
          <p:cNvSpPr>
            <a:spLocks noGrp="1"/>
          </p:cNvSpPr>
          <p:nvPr>
            <p:ph type="dt" sz="half" idx="10"/>
          </p:nvPr>
        </p:nvSpPr>
        <p:spPr/>
        <p:txBody>
          <a:bodyPr/>
          <a:lstStyle/>
          <a:p>
            <a:fld id="{D1D05C27-D3B2-4D03-B547-23408F066E95}" type="datetimeFigureOut">
              <a:rPr lang="en-GB" smtClean="0"/>
              <a:t>04/05/2020</a:t>
            </a:fld>
            <a:endParaRPr lang="en-GB"/>
          </a:p>
        </p:txBody>
      </p:sp>
      <p:sp>
        <p:nvSpPr>
          <p:cNvPr id="5" name="Footer Placeholder 4">
            <a:extLst>
              <a:ext uri="{FF2B5EF4-FFF2-40B4-BE49-F238E27FC236}">
                <a16:creationId xmlns:a16="http://schemas.microsoft.com/office/drawing/2014/main" id="{18425B1A-EDB4-4B91-83A5-CF7DD753E9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780B87-DAF9-45FD-B585-370ADC6211F8}"/>
              </a:ext>
            </a:extLst>
          </p:cNvPr>
          <p:cNvSpPr>
            <a:spLocks noGrp="1"/>
          </p:cNvSpPr>
          <p:nvPr>
            <p:ph type="sldNum" sz="quarter" idx="12"/>
          </p:nvPr>
        </p:nvSpPr>
        <p:spPr/>
        <p:txBody>
          <a:bodyPr/>
          <a:lstStyle/>
          <a:p>
            <a:fld id="{A8A697C9-9AB4-4681-A5CA-CC2F72EE1944}" type="slidenum">
              <a:rPr lang="en-GB" smtClean="0"/>
              <a:t>‹#›</a:t>
            </a:fld>
            <a:endParaRPr lang="en-GB"/>
          </a:p>
        </p:txBody>
      </p:sp>
    </p:spTree>
    <p:extLst>
      <p:ext uri="{BB962C8B-B14F-4D97-AF65-F5344CB8AC3E}">
        <p14:creationId xmlns:p14="http://schemas.microsoft.com/office/powerpoint/2010/main" val="4241857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2805A-B937-43A5-87E4-0DAB13CAE9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741789B-1D26-4548-A810-7EFD656457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0FDBE8-0A0A-448F-8D0B-E610A823F0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D05C27-D3B2-4D03-B547-23408F066E95}" type="datetimeFigureOut">
              <a:rPr lang="en-GB" smtClean="0"/>
              <a:t>04/05/2020</a:t>
            </a:fld>
            <a:endParaRPr lang="en-GB"/>
          </a:p>
        </p:txBody>
      </p:sp>
      <p:sp>
        <p:nvSpPr>
          <p:cNvPr id="5" name="Footer Placeholder 4">
            <a:extLst>
              <a:ext uri="{FF2B5EF4-FFF2-40B4-BE49-F238E27FC236}">
                <a16:creationId xmlns:a16="http://schemas.microsoft.com/office/drawing/2014/main" id="{FB2E6D4B-DF24-4661-A17F-2678D6AD86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B79262E-E9FB-4C89-A388-9FC04FC0C4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A697C9-9AB4-4681-A5CA-CC2F72EE1944}" type="slidenum">
              <a:rPr lang="en-GB" smtClean="0"/>
              <a:t>‹#›</a:t>
            </a:fld>
            <a:endParaRPr lang="en-GB"/>
          </a:p>
        </p:txBody>
      </p:sp>
    </p:spTree>
    <p:extLst>
      <p:ext uri="{BB962C8B-B14F-4D97-AF65-F5344CB8AC3E}">
        <p14:creationId xmlns:p14="http://schemas.microsoft.com/office/powerpoint/2010/main" val="892828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1" name="Freeform: Shape 20">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B8B7E0A4-46F1-4D34-A72B-F154499CF078}"/>
              </a:ext>
            </a:extLst>
          </p:cNvPr>
          <p:cNvSpPr>
            <a:spLocks noGrp="1"/>
          </p:cNvSpPr>
          <p:nvPr>
            <p:ph type="ctrTitle"/>
          </p:nvPr>
        </p:nvSpPr>
        <p:spPr>
          <a:xfrm>
            <a:off x="3204642" y="2353641"/>
            <a:ext cx="5782716" cy="2150719"/>
          </a:xfrm>
          <a:noFill/>
        </p:spPr>
        <p:txBody>
          <a:bodyPr anchor="ctr">
            <a:normAutofit/>
          </a:bodyPr>
          <a:lstStyle/>
          <a:p>
            <a:r>
              <a:rPr lang="en-GB" sz="3600">
                <a:solidFill>
                  <a:srgbClr val="080808"/>
                </a:solidFill>
              </a:rPr>
              <a:t>Exhibition Design Presentation</a:t>
            </a:r>
          </a:p>
        </p:txBody>
      </p:sp>
      <p:sp>
        <p:nvSpPr>
          <p:cNvPr id="25" name="Freeform: Shape 24">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41905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5124EA-33FE-4A08-BA38-51743CE61ABF}"/>
              </a:ext>
            </a:extLst>
          </p:cNvPr>
          <p:cNvSpPr>
            <a:spLocks noGrp="1"/>
          </p:cNvSpPr>
          <p:nvPr>
            <p:ph type="title"/>
          </p:nvPr>
        </p:nvSpPr>
        <p:spPr>
          <a:xfrm>
            <a:off x="643467" y="321734"/>
            <a:ext cx="10905066" cy="1135737"/>
          </a:xfrm>
        </p:spPr>
        <p:txBody>
          <a:bodyPr>
            <a:normAutofit/>
          </a:bodyPr>
          <a:lstStyle/>
          <a:p>
            <a:r>
              <a:rPr lang="en-GB" sz="3600"/>
              <a:t>Our Role and what we wanted to achieve</a:t>
            </a:r>
          </a:p>
        </p:txBody>
      </p:sp>
      <p:sp>
        <p:nvSpPr>
          <p:cNvPr id="3" name="Content Placeholder 2">
            <a:extLst>
              <a:ext uri="{FF2B5EF4-FFF2-40B4-BE49-F238E27FC236}">
                <a16:creationId xmlns:a16="http://schemas.microsoft.com/office/drawing/2014/main" id="{834BBAC1-B334-461D-ACC2-D22EA596CC64}"/>
              </a:ext>
            </a:extLst>
          </p:cNvPr>
          <p:cNvSpPr>
            <a:spLocks noGrp="1"/>
          </p:cNvSpPr>
          <p:nvPr>
            <p:ph idx="1"/>
          </p:nvPr>
        </p:nvSpPr>
        <p:spPr>
          <a:xfrm>
            <a:off x="643467" y="1782981"/>
            <a:ext cx="10905066" cy="4393982"/>
          </a:xfrm>
        </p:spPr>
        <p:txBody>
          <a:bodyPr>
            <a:normAutofit/>
          </a:bodyPr>
          <a:lstStyle/>
          <a:p>
            <a:r>
              <a:rPr lang="en-GB" sz="2400" dirty="0"/>
              <a:t> As a team we have to gather various measurements from the gallery space and work out how much space each student has. Considering factors like what they are exhibiting, if they need to be near a plug, what size prints they can exhibit, how many tables, plinths and monitors. </a:t>
            </a:r>
          </a:p>
          <a:p>
            <a:r>
              <a:rPr lang="en-GB" sz="2400" dirty="0"/>
              <a:t>We have to think about what could also help the flow such as lighting, will we be moving any lights or having any colour lights? or sound, will videos have headphones or being playing aloud?</a:t>
            </a:r>
          </a:p>
          <a:p>
            <a:r>
              <a:rPr lang="en-GB" sz="2400" dirty="0"/>
              <a:t>Work closely with the other exhibition teams to make sure things run smoothly.</a:t>
            </a:r>
          </a:p>
          <a:p>
            <a:endParaRPr lang="en-GB" sz="2400" dirty="0"/>
          </a:p>
          <a:p>
            <a:r>
              <a:rPr lang="en-GB" sz="2400" dirty="0"/>
              <a:t>We wanted to achieve a high quality, professional experience where everyone's work flows throughout the gallery seamlessly.</a:t>
            </a:r>
          </a:p>
        </p:txBody>
      </p:sp>
      <p:sp>
        <p:nvSpPr>
          <p:cNvPr id="49" name="Rectangle 48">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Isosceles Triangle 50">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sosceles Triangle 5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Rectangle 5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24014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4FC500-E384-4509-B676-EA8E1AFEE762}"/>
              </a:ext>
            </a:extLst>
          </p:cNvPr>
          <p:cNvSpPr>
            <a:spLocks noGrp="1"/>
          </p:cNvSpPr>
          <p:nvPr>
            <p:ph type="title"/>
          </p:nvPr>
        </p:nvSpPr>
        <p:spPr>
          <a:xfrm>
            <a:off x="643467" y="321734"/>
            <a:ext cx="10905066" cy="1135737"/>
          </a:xfrm>
        </p:spPr>
        <p:txBody>
          <a:bodyPr>
            <a:normAutofit/>
          </a:bodyPr>
          <a:lstStyle/>
          <a:p>
            <a:r>
              <a:rPr lang="en-GB" sz="3600"/>
              <a:t>Goals that we set ourselves</a:t>
            </a:r>
          </a:p>
        </p:txBody>
      </p:sp>
      <p:sp>
        <p:nvSpPr>
          <p:cNvPr id="3" name="Content Placeholder 2">
            <a:extLst>
              <a:ext uri="{FF2B5EF4-FFF2-40B4-BE49-F238E27FC236}">
                <a16:creationId xmlns:a16="http://schemas.microsoft.com/office/drawing/2014/main" id="{BA6099C0-5095-418C-842D-B5BB6D7952AB}"/>
              </a:ext>
            </a:extLst>
          </p:cNvPr>
          <p:cNvSpPr>
            <a:spLocks noGrp="1"/>
          </p:cNvSpPr>
          <p:nvPr>
            <p:ph idx="1"/>
          </p:nvPr>
        </p:nvSpPr>
        <p:spPr>
          <a:xfrm>
            <a:off x="643467" y="1782981"/>
            <a:ext cx="10905066" cy="4393982"/>
          </a:xfrm>
        </p:spPr>
        <p:txBody>
          <a:bodyPr>
            <a:normAutofit/>
          </a:bodyPr>
          <a:lstStyle/>
          <a:p>
            <a:pPr lvl="0"/>
            <a:r>
              <a:rPr lang="en-GB" sz="2000" dirty="0"/>
              <a:t>The goals set for the team required a understanding of how to organise the work in relation the limited space to work with. In order for this goal to be achieved it was crucial to be aware of other issues and to set goals to tackle these issues. For example certain sections of the space are categorised into still and moving imagery shown around the gallery, the space/ direction of where the viewer will walk and thinking about how to use resources in relation to the amount of work to be shown. Through team effort and understanding the main goals reflecting back would be:</a:t>
            </a:r>
          </a:p>
          <a:p>
            <a:pPr lvl="1"/>
            <a:r>
              <a:rPr lang="en-GB" sz="2000" dirty="0"/>
              <a:t>To demonstrate the ability to design a floor plan with limited space and resources</a:t>
            </a:r>
          </a:p>
          <a:p>
            <a:pPr lvl="1"/>
            <a:r>
              <a:rPr lang="en-GB" sz="2000" dirty="0"/>
              <a:t>Identify and solve any potential issues with a individuals work and to compromise with the individual to agree on how it should be presented </a:t>
            </a:r>
          </a:p>
          <a:p>
            <a:pPr lvl="1"/>
            <a:r>
              <a:rPr lang="en-GB" sz="2000" dirty="0"/>
              <a:t>Clearly communicate with other groups as well as individuals to provide further understanding of how to design the space </a:t>
            </a:r>
          </a:p>
          <a:p>
            <a:pPr marL="0" indent="0">
              <a:buNone/>
            </a:pPr>
            <a:endParaRPr lang="en-GB" sz="200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20303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A3B21D-8128-4011-A402-EA77997D5BED}"/>
              </a:ext>
            </a:extLst>
          </p:cNvPr>
          <p:cNvSpPr>
            <a:spLocks noGrp="1"/>
          </p:cNvSpPr>
          <p:nvPr>
            <p:ph type="title"/>
          </p:nvPr>
        </p:nvSpPr>
        <p:spPr>
          <a:xfrm>
            <a:off x="643467" y="321734"/>
            <a:ext cx="10905066" cy="1135737"/>
          </a:xfrm>
        </p:spPr>
        <p:txBody>
          <a:bodyPr>
            <a:normAutofit/>
          </a:bodyPr>
          <a:lstStyle/>
          <a:p>
            <a:r>
              <a:rPr lang="en-GB" sz="3600"/>
              <a:t>What we need to consider</a:t>
            </a:r>
          </a:p>
        </p:txBody>
      </p:sp>
      <p:sp>
        <p:nvSpPr>
          <p:cNvPr id="3" name="Content Placeholder 2">
            <a:extLst>
              <a:ext uri="{FF2B5EF4-FFF2-40B4-BE49-F238E27FC236}">
                <a16:creationId xmlns:a16="http://schemas.microsoft.com/office/drawing/2014/main" id="{62913DC9-5EF8-45B9-866C-010642377BBE}"/>
              </a:ext>
            </a:extLst>
          </p:cNvPr>
          <p:cNvSpPr>
            <a:spLocks noGrp="1"/>
          </p:cNvSpPr>
          <p:nvPr>
            <p:ph idx="1"/>
          </p:nvPr>
        </p:nvSpPr>
        <p:spPr>
          <a:xfrm>
            <a:off x="643467" y="1782981"/>
            <a:ext cx="10905066" cy="4393982"/>
          </a:xfrm>
        </p:spPr>
        <p:txBody>
          <a:bodyPr>
            <a:normAutofit/>
          </a:bodyPr>
          <a:lstStyle/>
          <a:p>
            <a:pPr marL="0" indent="0">
              <a:buNone/>
            </a:pPr>
            <a:r>
              <a:rPr lang="en-GB" sz="2000" b="1" dirty="0"/>
              <a:t>Equipment</a:t>
            </a:r>
          </a:p>
          <a:p>
            <a:pPr marL="0" indent="0">
              <a:buNone/>
            </a:pPr>
            <a:r>
              <a:rPr lang="en-GB" sz="2000" dirty="0"/>
              <a:t>We contacted every student that was showing and asked them what equipment they required for the exhibition. As fashion photography were exhibiting the week before, we was able to deduct the equipment they were using from our own list.</a:t>
            </a:r>
          </a:p>
          <a:p>
            <a:pPr marL="0" indent="0">
              <a:buNone/>
            </a:pPr>
            <a:r>
              <a:rPr lang="en-GB" sz="2000" b="1" dirty="0"/>
              <a:t>Lighting</a:t>
            </a:r>
            <a:r>
              <a:rPr lang="en-GB" sz="2000" dirty="0"/>
              <a:t> </a:t>
            </a:r>
          </a:p>
          <a:p>
            <a:pPr marL="0" indent="0">
              <a:buNone/>
            </a:pPr>
            <a:r>
              <a:rPr lang="en-GB" sz="2000" dirty="0"/>
              <a:t>As there is a lot of people showing in the exhibition it is important that the lighting in the Nucleus Arts Gallery was going to be sufficient. The gallery has LED lighting fixtures, that can be moved if necessary. </a:t>
            </a:r>
          </a:p>
          <a:p>
            <a:pPr marL="0" indent="0">
              <a:buNone/>
            </a:pPr>
            <a:r>
              <a:rPr lang="en-GB" sz="2000" b="1" dirty="0"/>
              <a:t>Spacing between work and disability access </a:t>
            </a:r>
          </a:p>
          <a:p>
            <a:pPr marL="0" indent="0">
              <a:buNone/>
            </a:pPr>
            <a:r>
              <a:rPr lang="en-GB" sz="2000" dirty="0"/>
              <a:t>We didn't want the exhibition to seem cramped, so to resolve this problem, we measured the total amount of space in the gallery and dived each wall up by the number of people displaying their work on it.</a:t>
            </a:r>
            <a:r>
              <a:rPr lang="en-GB" dirty="0"/>
              <a:t> </a:t>
            </a:r>
            <a:r>
              <a:rPr lang="en-GB" sz="2000" dirty="0"/>
              <a:t>By considering the amount of space each person was getting, allowed us to leave five inches between work, leaving plenty of room.</a:t>
            </a:r>
          </a:p>
          <a:p>
            <a:pPr marL="0" indent="0">
              <a:buNone/>
            </a:pPr>
            <a:endParaRPr lang="en-GB"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122579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6BCE61-2DF7-403A-9D2C-4D34184A573C}"/>
              </a:ext>
            </a:extLst>
          </p:cNvPr>
          <p:cNvSpPr>
            <a:spLocks noGrp="1"/>
          </p:cNvSpPr>
          <p:nvPr>
            <p:ph type="title"/>
          </p:nvPr>
        </p:nvSpPr>
        <p:spPr>
          <a:xfrm>
            <a:off x="643467" y="321734"/>
            <a:ext cx="10905066" cy="1135737"/>
          </a:xfrm>
        </p:spPr>
        <p:txBody>
          <a:bodyPr>
            <a:normAutofit/>
          </a:bodyPr>
          <a:lstStyle/>
          <a:p>
            <a:r>
              <a:rPr lang="en-GB" sz="3600"/>
              <a:t>Health and Safety</a:t>
            </a:r>
          </a:p>
        </p:txBody>
      </p:sp>
      <p:sp>
        <p:nvSpPr>
          <p:cNvPr id="3" name="Content Placeholder 2">
            <a:extLst>
              <a:ext uri="{FF2B5EF4-FFF2-40B4-BE49-F238E27FC236}">
                <a16:creationId xmlns:a16="http://schemas.microsoft.com/office/drawing/2014/main" id="{159C7E7C-ACD2-4364-A37D-7FC73C8D5AC4}"/>
              </a:ext>
            </a:extLst>
          </p:cNvPr>
          <p:cNvSpPr>
            <a:spLocks noGrp="1"/>
          </p:cNvSpPr>
          <p:nvPr>
            <p:ph idx="1"/>
          </p:nvPr>
        </p:nvSpPr>
        <p:spPr>
          <a:xfrm>
            <a:off x="643467" y="1782981"/>
            <a:ext cx="10905066" cy="4393982"/>
          </a:xfrm>
        </p:spPr>
        <p:txBody>
          <a:bodyPr>
            <a:normAutofit/>
          </a:bodyPr>
          <a:lstStyle/>
          <a:p>
            <a:pPr marL="0" indent="0">
              <a:buNone/>
            </a:pPr>
            <a:r>
              <a:rPr lang="en-GB" sz="2000" dirty="0"/>
              <a:t>We wanted to create a centre floor plan to show work in a professional manner yet keep it safe for our guests to walk around. This raised a few questions when we was coming up with ideas and plan</a:t>
            </a:r>
          </a:p>
          <a:p>
            <a:pPr marL="0" indent="0">
              <a:buNone/>
            </a:pPr>
            <a:r>
              <a:rPr lang="en-GB" sz="2000" dirty="0"/>
              <a:t>We had an idea of a free standing wall but we decided it wouldn't be acceptable for multiple reasons; 1) with the low ceilings, the walls would have to be tailor-made which wouldn't be time and money efficient. 2) could disrupt the flow of viewers. But most importantly. 3) it could become a hazard for the disabled and young children.</a:t>
            </a:r>
          </a:p>
          <a:p>
            <a:pPr marL="0" indent="0">
              <a:buNone/>
            </a:pPr>
            <a:r>
              <a:rPr lang="en-GB" sz="2000" dirty="0"/>
              <a:t>We needed to be able to run cables safely; to which we was able to come up with the idea of having the monitors spread out along the walls and using industrial extension leads and gaffer-tape the cables to the floor will decrease the trip hazard but it will also keep the cables out of sight of young children. </a:t>
            </a:r>
          </a:p>
          <a:p>
            <a:pPr marL="0" indent="0">
              <a:buNone/>
            </a:pPr>
            <a:r>
              <a:rPr lang="en-GB" sz="2000" dirty="0"/>
              <a:t>Some students had to comprise their initial ideas of what they wanted to exhibit as they wanted to create an installation. </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55757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18455-B6D2-426A-B5D3-ABF98DE3DC36}"/>
              </a:ext>
            </a:extLst>
          </p:cNvPr>
          <p:cNvSpPr>
            <a:spLocks noGrp="1"/>
          </p:cNvSpPr>
          <p:nvPr>
            <p:ph type="title"/>
          </p:nvPr>
        </p:nvSpPr>
        <p:spPr>
          <a:xfrm>
            <a:off x="8174735" y="640081"/>
            <a:ext cx="3377183" cy="3708895"/>
          </a:xfrm>
          <a:noFill/>
        </p:spPr>
        <p:txBody>
          <a:bodyPr vert="horz" lIns="91440" tIns="45720" rIns="91440" bIns="45720" rtlCol="0" anchor="b">
            <a:normAutofit/>
          </a:bodyPr>
          <a:lstStyle/>
          <a:p>
            <a:r>
              <a:rPr lang="en-US" dirty="0"/>
              <a:t>Initial Poster Ideas </a:t>
            </a:r>
          </a:p>
        </p:txBody>
      </p:sp>
      <p:pic>
        <p:nvPicPr>
          <p:cNvPr id="1026" name="Picture 2">
            <a:extLst>
              <a:ext uri="{FF2B5EF4-FFF2-40B4-BE49-F238E27FC236}">
                <a16:creationId xmlns:a16="http://schemas.microsoft.com/office/drawing/2014/main" id="{1C74C5C3-A048-4A0D-B5EB-A0F5D4DA81FD}"/>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3044" b="1"/>
          <a:stretch/>
        </p:blipFill>
        <p:spPr bwMode="auto">
          <a:xfrm>
            <a:off x="20" y="10"/>
            <a:ext cx="7534636"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468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F0F2E57-8E22-4BD7-B32B-8F41C645775C}"/>
              </a:ext>
            </a:extLst>
          </p:cNvPr>
          <p:cNvSpPr>
            <a:spLocks noGrp="1"/>
          </p:cNvSpPr>
          <p:nvPr>
            <p:ph type="title"/>
          </p:nvPr>
        </p:nvSpPr>
        <p:spPr>
          <a:xfrm>
            <a:off x="643467" y="321734"/>
            <a:ext cx="10905066" cy="1135737"/>
          </a:xfrm>
        </p:spPr>
        <p:txBody>
          <a:bodyPr>
            <a:normAutofit/>
          </a:bodyPr>
          <a:lstStyle/>
          <a:p>
            <a:r>
              <a:rPr lang="en-GB" sz="3600"/>
              <a:t>Initial Ideas</a:t>
            </a:r>
          </a:p>
        </p:txBody>
      </p:sp>
      <p:sp>
        <p:nvSpPr>
          <p:cNvPr id="3" name="Content Placeholder 2">
            <a:extLst>
              <a:ext uri="{FF2B5EF4-FFF2-40B4-BE49-F238E27FC236}">
                <a16:creationId xmlns:a16="http://schemas.microsoft.com/office/drawing/2014/main" id="{0F056B1E-5210-42E6-B782-D75067462571}"/>
              </a:ext>
            </a:extLst>
          </p:cNvPr>
          <p:cNvSpPr>
            <a:spLocks noGrp="1"/>
          </p:cNvSpPr>
          <p:nvPr>
            <p:ph idx="1"/>
          </p:nvPr>
        </p:nvSpPr>
        <p:spPr>
          <a:xfrm>
            <a:off x="643467" y="1782981"/>
            <a:ext cx="10905066" cy="4393982"/>
          </a:xfrm>
        </p:spPr>
        <p:txBody>
          <a:bodyPr>
            <a:normAutofit fontScale="92500"/>
          </a:bodyPr>
          <a:lstStyle/>
          <a:p>
            <a:pPr marL="0" indent="0">
              <a:buNone/>
            </a:pPr>
            <a:r>
              <a:rPr lang="en-GB" sz="2000" dirty="0"/>
              <a:t>We agreed we wanted to create a centre show of work to break up the space as well as providing a directional pathway for viewers to explore everyone's work, as we didn’t want all students work hung or running along the walls in a uniformed manner. </a:t>
            </a:r>
          </a:p>
          <a:p>
            <a:pPr marL="0" indent="0">
              <a:buNone/>
            </a:pPr>
            <a:r>
              <a:rPr lang="en-GB" sz="2000" dirty="0"/>
              <a:t>Therefore we thought of having a selection of TV monitors, on plinths, for students who are presenting videos.</a:t>
            </a:r>
          </a:p>
          <a:p>
            <a:pPr marL="0" indent="0">
              <a:buNone/>
            </a:pPr>
            <a:r>
              <a:rPr lang="en-GB" sz="2000" dirty="0"/>
              <a:t>Have a free-standing wall that would run half the width of the room to allow various students hang their work</a:t>
            </a:r>
          </a:p>
          <a:p>
            <a:pPr marL="0" indent="0">
              <a:buNone/>
            </a:pPr>
            <a:r>
              <a:rPr lang="en-GB" sz="2000" dirty="0"/>
              <a:t>We also came up with a third option, to have a some work printed onto a fabric banner and suspend them from the middle beams that run the width of the room.</a:t>
            </a:r>
          </a:p>
          <a:p>
            <a:pPr marL="0" indent="0">
              <a:buNone/>
            </a:pPr>
            <a:r>
              <a:rPr lang="en-GB" sz="2000" dirty="0"/>
              <a:t>We chose to not have a book table as this may confuse the viewer and this also meant an unnecessary extra table. </a:t>
            </a:r>
          </a:p>
          <a:p>
            <a:pPr marL="0" indent="0">
              <a:buNone/>
            </a:pPr>
            <a:r>
              <a:rPr lang="en-GB" sz="2000" dirty="0"/>
              <a:t>We also wanted to hold and refreshment table and a zines table within the space</a:t>
            </a:r>
            <a:r>
              <a:rPr lang="en-GB" sz="2100" dirty="0"/>
              <a:t>. We agreed to keep the idea of the refreshments at the entrance but also have a plinth with a brochure stand next to the door to display the zines, while have an adhesive stand on the wall next to the individual work to display the books.</a:t>
            </a:r>
          </a:p>
          <a:p>
            <a:pPr marL="0" indent="0">
              <a:buNone/>
            </a:pPr>
            <a:endParaRPr lang="en-GB"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92577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itting, white, group, bunch&#10;&#10;Description automatically generated">
            <a:extLst>
              <a:ext uri="{FF2B5EF4-FFF2-40B4-BE49-F238E27FC236}">
                <a16:creationId xmlns:a16="http://schemas.microsoft.com/office/drawing/2014/main" id="{EB3019C1-E221-458E-AB6B-7A6087EA63F7}"/>
              </a:ext>
            </a:extLst>
          </p:cNvPr>
          <p:cNvPicPr>
            <a:picLocks noChangeAspect="1"/>
          </p:cNvPicPr>
          <p:nvPr/>
        </p:nvPicPr>
        <p:blipFill rotWithShape="1">
          <a:blip r:embed="rId3">
            <a:extLst>
              <a:ext uri="{28A0092B-C50C-407E-A947-70E740481C1C}">
                <a14:useLocalDpi xmlns:a14="http://schemas.microsoft.com/office/drawing/2010/main" val="0"/>
              </a:ext>
            </a:extLst>
          </a:blip>
          <a:srcRect t="4556" b="4086"/>
          <a:stretch/>
        </p:blipFill>
        <p:spPr>
          <a:xfrm>
            <a:off x="2760041" y="284812"/>
            <a:ext cx="9238337" cy="6325849"/>
          </a:xfrm>
          <a:prstGeom prst="rect">
            <a:avLst/>
          </a:prstGeom>
        </p:spPr>
      </p:pic>
      <p:sp>
        <p:nvSpPr>
          <p:cNvPr id="6" name="TextBox 5">
            <a:extLst>
              <a:ext uri="{FF2B5EF4-FFF2-40B4-BE49-F238E27FC236}">
                <a16:creationId xmlns:a16="http://schemas.microsoft.com/office/drawing/2014/main" id="{44AFD6B2-9915-4037-A4B0-C9E006BC7838}"/>
              </a:ext>
            </a:extLst>
          </p:cNvPr>
          <p:cNvSpPr txBox="1"/>
          <p:nvPr/>
        </p:nvSpPr>
        <p:spPr>
          <a:xfrm>
            <a:off x="599607" y="2705725"/>
            <a:ext cx="1601721" cy="1446550"/>
          </a:xfrm>
          <a:prstGeom prst="rect">
            <a:avLst/>
          </a:prstGeom>
          <a:noFill/>
        </p:spPr>
        <p:txBody>
          <a:bodyPr wrap="none" rtlCol="0">
            <a:spAutoFit/>
          </a:bodyPr>
          <a:lstStyle/>
          <a:p>
            <a:r>
              <a:rPr lang="en-GB" sz="4400"/>
              <a:t>Initial </a:t>
            </a:r>
          </a:p>
          <a:p>
            <a:r>
              <a:rPr lang="en-GB" sz="4400"/>
              <a:t>Plan</a:t>
            </a:r>
            <a:endParaRPr lang="en-GB" sz="4400" dirty="0"/>
          </a:p>
        </p:txBody>
      </p:sp>
    </p:spTree>
    <p:extLst>
      <p:ext uri="{BB962C8B-B14F-4D97-AF65-F5344CB8AC3E}">
        <p14:creationId xmlns:p14="http://schemas.microsoft.com/office/powerpoint/2010/main" val="2553450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A8359E3-7770-4C8D-947C-C618E70E9168}"/>
              </a:ext>
            </a:extLst>
          </p:cNvPr>
          <p:cNvSpPr>
            <a:spLocks noGrp="1"/>
          </p:cNvSpPr>
          <p:nvPr>
            <p:ph type="title"/>
          </p:nvPr>
        </p:nvSpPr>
        <p:spPr>
          <a:xfrm>
            <a:off x="643467" y="321734"/>
            <a:ext cx="10905066" cy="1135737"/>
          </a:xfrm>
        </p:spPr>
        <p:txBody>
          <a:bodyPr>
            <a:normAutofit/>
          </a:bodyPr>
          <a:lstStyle/>
          <a:p>
            <a:r>
              <a:rPr lang="en-GB" sz="3600"/>
              <a:t>Flaws in the Plan</a:t>
            </a:r>
          </a:p>
        </p:txBody>
      </p:sp>
      <p:sp>
        <p:nvSpPr>
          <p:cNvPr id="3" name="Content Placeholder 2">
            <a:extLst>
              <a:ext uri="{FF2B5EF4-FFF2-40B4-BE49-F238E27FC236}">
                <a16:creationId xmlns:a16="http://schemas.microsoft.com/office/drawing/2014/main" id="{CC4FE61B-27A0-4D89-AEB5-0F8D1B6F923A}"/>
              </a:ext>
            </a:extLst>
          </p:cNvPr>
          <p:cNvSpPr>
            <a:spLocks noGrp="1"/>
          </p:cNvSpPr>
          <p:nvPr>
            <p:ph idx="1"/>
          </p:nvPr>
        </p:nvSpPr>
        <p:spPr>
          <a:xfrm>
            <a:off x="643467" y="1782981"/>
            <a:ext cx="10905066" cy="4393982"/>
          </a:xfrm>
        </p:spPr>
        <p:txBody>
          <a:bodyPr>
            <a:normAutofit/>
          </a:bodyPr>
          <a:lstStyle/>
          <a:p>
            <a:pPr marL="0" indent="0">
              <a:buNone/>
            </a:pPr>
            <a:r>
              <a:rPr lang="en-GB" sz="2000" dirty="0"/>
              <a:t>After going back over our original design plan, the issue that caused the most concern was the location of the plug sockets and where placed in relation to people showing moving image pieces in the exhibition. </a:t>
            </a:r>
          </a:p>
          <a:p>
            <a:pPr marL="0" indent="0">
              <a:buNone/>
            </a:pPr>
            <a:r>
              <a:rPr lang="en-GB" sz="2000" dirty="0"/>
              <a:t>By placing these people within the gallery space first, we where able to make sure everyone who needed plug sockets had the access they needed. After rearranging the plan, as a team we were able to make a more efficient floor plan.</a:t>
            </a:r>
          </a:p>
          <a:p>
            <a:pPr marL="0" indent="0">
              <a:buNone/>
            </a:pPr>
            <a:r>
              <a:rPr lang="en-GB" sz="2000" dirty="0"/>
              <a:t>Our first issue concerting the gel lights was that Some people were happy with gels being put over their work, where as others were not happy with the gel lights. </a:t>
            </a:r>
          </a:p>
          <a:p>
            <a:pPr marL="0" indent="0">
              <a:buNone/>
            </a:pPr>
            <a:r>
              <a:rPr lang="en-GB" sz="2000" dirty="0"/>
              <a:t>As a team we released by having gels only on one or two to the lighting fixtures, would draw the audiences attention to those pieces of work, therefore making the people with LED's above their work appear to be the centre stage of the exhibition.</a:t>
            </a:r>
          </a:p>
          <a:p>
            <a:pPr marL="0" indent="0">
              <a:buNone/>
            </a:pPr>
            <a:r>
              <a:rPr lang="en-GB" sz="2000" dirty="0"/>
              <a:t>We decided an equal amount of ambience could be created using music.</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49689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3762315C-DEDC-41ED-B4F1-301305F631FC}"/>
              </a:ext>
            </a:extLst>
          </p:cNvPr>
          <p:cNvSpPr txBox="1">
            <a:spLocks noGrp="1"/>
          </p:cNvSpPr>
          <p:nvPr>
            <p:ph type="title"/>
          </p:nvPr>
        </p:nvSpPr>
        <p:spPr>
          <a:xfrm>
            <a:off x="643467" y="321734"/>
            <a:ext cx="4970877" cy="1135737"/>
          </a:xfrm>
        </p:spPr>
        <p:txBody>
          <a:bodyPr>
            <a:normAutofit/>
          </a:bodyPr>
          <a:lstStyle/>
          <a:p>
            <a:pPr lvl="0"/>
            <a:r>
              <a:rPr lang="en-GB" sz="3600">
                <a:latin typeface="+mn-lt"/>
              </a:rPr>
              <a:t>Missing information</a:t>
            </a:r>
          </a:p>
        </p:txBody>
      </p:sp>
      <p:sp>
        <p:nvSpPr>
          <p:cNvPr id="7" name="Content Placeholder 2">
            <a:extLst>
              <a:ext uri="{FF2B5EF4-FFF2-40B4-BE49-F238E27FC236}">
                <a16:creationId xmlns:a16="http://schemas.microsoft.com/office/drawing/2014/main" id="{33E5FF19-16F4-454C-864F-05E94D7862F5}"/>
              </a:ext>
            </a:extLst>
          </p:cNvPr>
          <p:cNvSpPr txBox="1">
            <a:spLocks noGrp="1"/>
          </p:cNvSpPr>
          <p:nvPr>
            <p:ph idx="1"/>
          </p:nvPr>
        </p:nvSpPr>
        <p:spPr>
          <a:xfrm>
            <a:off x="670705" y="2534016"/>
            <a:ext cx="4970877" cy="2017580"/>
          </a:xfrm>
        </p:spPr>
        <p:txBody>
          <a:bodyPr>
            <a:normAutofit/>
          </a:bodyPr>
          <a:lstStyle/>
          <a:p>
            <a:pPr marL="0" lvl="0" indent="0">
              <a:buNone/>
            </a:pPr>
            <a:r>
              <a:rPr lang="en-GB" sz="2000" dirty="0">
                <a:latin typeface="+mj-lt"/>
              </a:rPr>
              <a:t>Missing information about the amount of prints and size was required to gain further understanding of how the floor space would proceed and tackles the issue of possible limitations that could have arise (missing information obtained by chandler ). </a:t>
            </a:r>
          </a:p>
          <a:p>
            <a:pPr marL="0" lvl="0" indent="0">
              <a:buNone/>
            </a:pPr>
            <a:endParaRPr lang="en-GB" sz="2000" dirty="0"/>
          </a:p>
        </p:txBody>
      </p:sp>
      <p:sp>
        <p:nvSpPr>
          <p:cNvPr id="15" name="Isosceles Triangle 1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15CBE6EC-46EF-45D9-8E16-DCDC5917CA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4720" y="0"/>
            <a:ext cx="1097280" cy="1097280"/>
            <a:chOff x="11094720" y="0"/>
            <a:chExt cx="1097280" cy="1097280"/>
          </a:xfrm>
        </p:grpSpPr>
        <p:sp>
          <p:nvSpPr>
            <p:cNvPr id="20" name="Isosceles Triangle 19">
              <a:extLst>
                <a:ext uri="{FF2B5EF4-FFF2-40B4-BE49-F238E27FC236}">
                  <a16:creationId xmlns:a16="http://schemas.microsoft.com/office/drawing/2014/main" id="{DEEDCD65-9740-4F34-BDF1-9C068E0532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1094720" y="0"/>
              <a:ext cx="1097280" cy="1097280"/>
            </a:xfrm>
            <a:prstGeom prst="triangle">
              <a:avLst>
                <a:gd name="adj" fmla="val 10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4B3DA7FD-5CC0-46D1-9DFB-5BAF6BE249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189552" y="127618"/>
              <a:ext cx="457894" cy="45789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8" name="Table 7">
            <a:extLst>
              <a:ext uri="{FF2B5EF4-FFF2-40B4-BE49-F238E27FC236}">
                <a16:creationId xmlns:a16="http://schemas.microsoft.com/office/drawing/2014/main" id="{37F52251-0527-4EA6-A79D-2F2214EE514E}"/>
              </a:ext>
            </a:extLst>
          </p:cNvPr>
          <p:cNvGraphicFramePr>
            <a:graphicFrameLocks noGrp="1"/>
          </p:cNvGraphicFramePr>
          <p:nvPr>
            <p:extLst>
              <p:ext uri="{D42A27DB-BD31-4B8C-83A1-F6EECF244321}">
                <p14:modId xmlns:p14="http://schemas.microsoft.com/office/powerpoint/2010/main" val="3407793738"/>
              </p:ext>
            </p:extLst>
          </p:nvPr>
        </p:nvGraphicFramePr>
        <p:xfrm>
          <a:off x="5614345" y="713130"/>
          <a:ext cx="6265401" cy="5905940"/>
        </p:xfrm>
        <a:graphic>
          <a:graphicData uri="http://schemas.openxmlformats.org/drawingml/2006/table">
            <a:tbl>
              <a:tblPr firstRow="1" bandRow="1">
                <a:effectLst/>
              </a:tblPr>
              <a:tblGrid>
                <a:gridCol w="1733371">
                  <a:extLst>
                    <a:ext uri="{9D8B030D-6E8A-4147-A177-3AD203B41FA5}">
                      <a16:colId xmlns:a16="http://schemas.microsoft.com/office/drawing/2014/main" val="1856229506"/>
                    </a:ext>
                  </a:extLst>
                </a:gridCol>
                <a:gridCol w="1221296">
                  <a:extLst>
                    <a:ext uri="{9D8B030D-6E8A-4147-A177-3AD203B41FA5}">
                      <a16:colId xmlns:a16="http://schemas.microsoft.com/office/drawing/2014/main" val="2869632637"/>
                    </a:ext>
                  </a:extLst>
                </a:gridCol>
                <a:gridCol w="1584705">
                  <a:extLst>
                    <a:ext uri="{9D8B030D-6E8A-4147-A177-3AD203B41FA5}">
                      <a16:colId xmlns:a16="http://schemas.microsoft.com/office/drawing/2014/main" val="3220666736"/>
                    </a:ext>
                  </a:extLst>
                </a:gridCol>
                <a:gridCol w="1726029">
                  <a:extLst>
                    <a:ext uri="{9D8B030D-6E8A-4147-A177-3AD203B41FA5}">
                      <a16:colId xmlns:a16="http://schemas.microsoft.com/office/drawing/2014/main" val="2343216249"/>
                    </a:ext>
                  </a:extLst>
                </a:gridCol>
              </a:tblGrid>
              <a:tr h="318080">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Prints: (amount)</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Size:</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Adjustments: (if needed)</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13637797"/>
                  </a:ext>
                </a:extLst>
              </a:tr>
              <a:tr h="318080">
                <a:tc>
                  <a:txBody>
                    <a:bodyPr/>
                    <a:lstStyle/>
                    <a:p>
                      <a:pPr lvl="0" algn="ctr">
                        <a:spcAft>
                          <a:spcPts val="0"/>
                        </a:spcAft>
                      </a:pPr>
                      <a:r>
                        <a:rPr lang="en-GB" sz="1000" dirty="0">
                          <a:latin typeface="Calibri" pitchFamily="34"/>
                        </a:rPr>
                        <a:t>Chloe Penny</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2</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A4</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3447323"/>
                  </a:ext>
                </a:extLst>
              </a:tr>
              <a:tr h="318080">
                <a:tc>
                  <a:txBody>
                    <a:bodyPr/>
                    <a:lstStyle/>
                    <a:p>
                      <a:pPr lvl="0" algn="ctr">
                        <a:spcAft>
                          <a:spcPts val="0"/>
                        </a:spcAft>
                      </a:pPr>
                      <a:r>
                        <a:rPr lang="en-GB" sz="1000">
                          <a:latin typeface="Calibri" pitchFamily="34"/>
                        </a:rPr>
                        <a:t>Kirstie Mccubin</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A3 (width)</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1831676"/>
                  </a:ext>
                </a:extLst>
              </a:tr>
              <a:tr h="318080">
                <a:tc>
                  <a:txBody>
                    <a:bodyPr/>
                    <a:lstStyle/>
                    <a:p>
                      <a:pPr lvl="0" algn="ctr">
                        <a:spcAft>
                          <a:spcPts val="0"/>
                        </a:spcAft>
                      </a:pPr>
                      <a:r>
                        <a:rPr lang="en-GB" sz="1000">
                          <a:latin typeface="Calibri" pitchFamily="34"/>
                        </a:rPr>
                        <a:t>Libby – Ann Prestidge</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4</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A4 (A3 width??)</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1390211"/>
                  </a:ext>
                </a:extLst>
              </a:tr>
              <a:tr h="318080">
                <a:tc>
                  <a:txBody>
                    <a:bodyPr/>
                    <a:lstStyle/>
                    <a:p>
                      <a:pPr lvl="0" algn="ctr">
                        <a:spcAft>
                          <a:spcPts val="0"/>
                        </a:spcAft>
                      </a:pPr>
                      <a:r>
                        <a:rPr lang="en-GB" sz="1000">
                          <a:latin typeface="Calibri" pitchFamily="34"/>
                        </a:rPr>
                        <a:t>Hayley Rodriquez</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4</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A4</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73056608"/>
                  </a:ext>
                </a:extLst>
              </a:tr>
              <a:tr h="318080">
                <a:tc>
                  <a:txBody>
                    <a:bodyPr/>
                    <a:lstStyle/>
                    <a:p>
                      <a:pPr lvl="0" algn="ctr">
                        <a:spcAft>
                          <a:spcPts val="0"/>
                        </a:spcAft>
                      </a:pPr>
                      <a:r>
                        <a:rPr lang="en-GB" sz="1000">
                          <a:latin typeface="Calibri" pitchFamily="34"/>
                        </a:rPr>
                        <a:t>Ellie Thomas</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6</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A4</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0240269"/>
                  </a:ext>
                </a:extLst>
              </a:tr>
              <a:tr h="318080">
                <a:tc>
                  <a:txBody>
                    <a:bodyPr/>
                    <a:lstStyle/>
                    <a:p>
                      <a:pPr lvl="0" algn="ctr">
                        <a:spcAft>
                          <a:spcPts val="0"/>
                        </a:spcAft>
                      </a:pPr>
                      <a:r>
                        <a:rPr lang="en-GB" sz="1000">
                          <a:latin typeface="Calibri" pitchFamily="34"/>
                        </a:rPr>
                        <a:t>Camille Hughes</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2</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A3</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44558369"/>
                  </a:ext>
                </a:extLst>
              </a:tr>
              <a:tr h="318080">
                <a:tc>
                  <a:txBody>
                    <a:bodyPr/>
                    <a:lstStyle/>
                    <a:p>
                      <a:pPr lvl="0" algn="ctr">
                        <a:spcAft>
                          <a:spcPts val="0"/>
                        </a:spcAft>
                      </a:pPr>
                      <a:r>
                        <a:rPr lang="en-GB" sz="1000">
                          <a:latin typeface="Calibri" pitchFamily="34"/>
                        </a:rPr>
                        <a:t>Muriel Lagoutte</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3</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A4</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65789372"/>
                  </a:ext>
                </a:extLst>
              </a:tr>
              <a:tr h="318080">
                <a:tc>
                  <a:txBody>
                    <a:bodyPr/>
                    <a:lstStyle/>
                    <a:p>
                      <a:pPr lvl="0" algn="ctr">
                        <a:spcAft>
                          <a:spcPts val="0"/>
                        </a:spcAft>
                      </a:pPr>
                      <a:r>
                        <a:rPr lang="en-GB" sz="1000">
                          <a:latin typeface="Calibri" pitchFamily="34"/>
                        </a:rPr>
                        <a:t>Cara London</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2</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A3</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91409602"/>
                  </a:ext>
                </a:extLst>
              </a:tr>
              <a:tr h="318080">
                <a:tc>
                  <a:txBody>
                    <a:bodyPr/>
                    <a:lstStyle/>
                    <a:p>
                      <a:pPr lvl="0" algn="ctr">
                        <a:spcAft>
                          <a:spcPts val="0"/>
                        </a:spcAft>
                      </a:pPr>
                      <a:r>
                        <a:rPr lang="en-GB" sz="1000">
                          <a:latin typeface="Calibri" pitchFamily="34"/>
                        </a:rPr>
                        <a:t>Anthony Lim</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4</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A3</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17242129"/>
                  </a:ext>
                </a:extLst>
              </a:tr>
              <a:tr h="318080">
                <a:tc>
                  <a:txBody>
                    <a:bodyPr/>
                    <a:lstStyle/>
                    <a:p>
                      <a:pPr lvl="0" algn="ctr">
                        <a:spcAft>
                          <a:spcPts val="0"/>
                        </a:spcAft>
                      </a:pPr>
                      <a:r>
                        <a:rPr lang="en-GB" sz="1000">
                          <a:latin typeface="Calibri" pitchFamily="34"/>
                        </a:rPr>
                        <a:t>Fabian Melby</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2</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A3</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4493763"/>
                  </a:ext>
                </a:extLst>
              </a:tr>
              <a:tr h="318080">
                <a:tc>
                  <a:txBody>
                    <a:bodyPr/>
                    <a:lstStyle/>
                    <a:p>
                      <a:pPr lvl="0" algn="ctr">
                        <a:spcAft>
                          <a:spcPts val="0"/>
                        </a:spcAft>
                      </a:pPr>
                      <a:r>
                        <a:rPr lang="en-GB" sz="1000">
                          <a:latin typeface="Calibri" pitchFamily="34"/>
                        </a:rPr>
                        <a:t>Jasmine Pope</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6</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Square: (A4 width)</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1598049"/>
                  </a:ext>
                </a:extLst>
              </a:tr>
              <a:tr h="498580">
                <a:tc>
                  <a:txBody>
                    <a:bodyPr/>
                    <a:lstStyle/>
                    <a:p>
                      <a:pPr lvl="0" algn="ctr">
                        <a:spcAft>
                          <a:spcPts val="0"/>
                        </a:spcAft>
                      </a:pPr>
                      <a:r>
                        <a:rPr lang="en-GB" sz="1000">
                          <a:latin typeface="Calibri" pitchFamily="34"/>
                        </a:rPr>
                        <a:t>Daniela Marcelo Argente</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3</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Width: 27 cm</a:t>
                      </a:r>
                    </a:p>
                    <a:p>
                      <a:pPr lvl="0" algn="ctr">
                        <a:spcAft>
                          <a:spcPts val="0"/>
                        </a:spcAft>
                      </a:pPr>
                      <a:r>
                        <a:rPr lang="en-GB" sz="1000">
                          <a:latin typeface="Calibri" pitchFamily="34"/>
                        </a:rPr>
                        <a:t>Length: 60 cm</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28909113"/>
                  </a:ext>
                </a:extLst>
              </a:tr>
              <a:tr h="318080">
                <a:tc>
                  <a:txBody>
                    <a:bodyPr/>
                    <a:lstStyle/>
                    <a:p>
                      <a:pPr lvl="0" algn="ctr">
                        <a:spcAft>
                          <a:spcPts val="0"/>
                        </a:spcAft>
                      </a:pPr>
                      <a:r>
                        <a:rPr lang="en-GB" sz="1000">
                          <a:latin typeface="Calibri" pitchFamily="34"/>
                        </a:rPr>
                        <a:t>Chandler Bond</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5</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8 x 8 in 11 x 11 frames</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19886647"/>
                  </a:ext>
                </a:extLst>
              </a:tr>
              <a:tr h="318080">
                <a:tc>
                  <a:txBody>
                    <a:bodyPr/>
                    <a:lstStyle/>
                    <a:p>
                      <a:pPr lvl="0" algn="ctr">
                        <a:spcAft>
                          <a:spcPts val="0"/>
                        </a:spcAft>
                      </a:pPr>
                      <a:r>
                        <a:rPr lang="en-GB" sz="1000">
                          <a:latin typeface="Calibri" pitchFamily="34"/>
                        </a:rPr>
                        <a:t>Emily Sawyer</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Banner</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10503470"/>
                  </a:ext>
                </a:extLst>
              </a:tr>
              <a:tr h="318080">
                <a:tc>
                  <a:txBody>
                    <a:bodyPr/>
                    <a:lstStyle/>
                    <a:p>
                      <a:pPr lvl="0" algn="ctr">
                        <a:spcAft>
                          <a:spcPts val="0"/>
                        </a:spcAft>
                      </a:pPr>
                      <a:r>
                        <a:rPr lang="en-GB" sz="1000">
                          <a:latin typeface="Calibri" pitchFamily="34"/>
                        </a:rPr>
                        <a:t>Alisha Baxter</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Banner</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5219600"/>
                  </a:ext>
                </a:extLst>
              </a:tr>
              <a:tr h="318080">
                <a:tc>
                  <a:txBody>
                    <a:bodyPr/>
                    <a:lstStyle/>
                    <a:p>
                      <a:pPr lvl="0" algn="ctr">
                        <a:spcAft>
                          <a:spcPts val="0"/>
                        </a:spcAft>
                      </a:pPr>
                      <a:r>
                        <a:rPr lang="en-GB" sz="1000">
                          <a:latin typeface="Calibri" pitchFamily="34"/>
                        </a:rPr>
                        <a:t>Zee Anibaba</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 4</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A3</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46985760"/>
                  </a:ext>
                </a:extLst>
              </a:tr>
              <a:tr h="318080">
                <a:tc>
                  <a:txBody>
                    <a:bodyPr/>
                    <a:lstStyle/>
                    <a:p>
                      <a:pPr lvl="0" algn="ctr">
                        <a:spcAft>
                          <a:spcPts val="0"/>
                        </a:spcAft>
                      </a:pPr>
                      <a:r>
                        <a:rPr lang="en-GB" sz="1000">
                          <a:latin typeface="Calibri" pitchFamily="34"/>
                        </a:rPr>
                        <a:t>Abigail Hudson</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3</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lgn="ctr">
                        <a:spcAft>
                          <a:spcPts val="0"/>
                        </a:spcAft>
                      </a:pPr>
                      <a:r>
                        <a:rPr lang="en-GB" sz="1000">
                          <a:latin typeface="Calibri" pitchFamily="34"/>
                        </a:rPr>
                        <a:t>16 x 16 or 20 x 20</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tc>
                  <a:txBody>
                    <a:bodyPr/>
                    <a:lstStyle/>
                    <a:p>
                      <a:pPr lvl="0">
                        <a:spcAft>
                          <a:spcPts val="0"/>
                        </a:spcAft>
                      </a:pPr>
                      <a:r>
                        <a:rPr lang="en-GB" sz="1000" dirty="0">
                          <a:latin typeface="Calibri" pitchFamily="34"/>
                        </a:rPr>
                        <a:t> </a:t>
                      </a:r>
                    </a:p>
                  </a:txBody>
                  <a:tcPr marL="58286" marR="58286" marT="38851" marB="38851"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0803277"/>
                  </a:ext>
                </a:extLst>
              </a:tr>
            </a:tbl>
          </a:graphicData>
        </a:graphic>
      </p:graphicFrame>
    </p:spTree>
    <p:extLst>
      <p:ext uri="{BB962C8B-B14F-4D97-AF65-F5344CB8AC3E}">
        <p14:creationId xmlns:p14="http://schemas.microsoft.com/office/powerpoint/2010/main" val="3707558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DDA0F2C-7BA7-4582-B9E0-9E509C21A395}"/>
              </a:ext>
            </a:extLst>
          </p:cNvPr>
          <p:cNvSpPr>
            <a:spLocks noGrp="1"/>
          </p:cNvSpPr>
          <p:nvPr>
            <p:ph type="title"/>
          </p:nvPr>
        </p:nvSpPr>
        <p:spPr>
          <a:xfrm>
            <a:off x="643467" y="321734"/>
            <a:ext cx="10905066" cy="1135737"/>
          </a:xfrm>
        </p:spPr>
        <p:txBody>
          <a:bodyPr>
            <a:normAutofit/>
          </a:bodyPr>
          <a:lstStyle/>
          <a:p>
            <a:r>
              <a:rPr lang="en-GB" sz="3600" dirty="0"/>
              <a:t>Group Exhibition</a:t>
            </a:r>
          </a:p>
        </p:txBody>
      </p:sp>
      <p:sp>
        <p:nvSpPr>
          <p:cNvPr id="3" name="Content Placeholder 2">
            <a:extLst>
              <a:ext uri="{FF2B5EF4-FFF2-40B4-BE49-F238E27FC236}">
                <a16:creationId xmlns:a16="http://schemas.microsoft.com/office/drawing/2014/main" id="{AA3B8CF2-BA72-47EA-901F-B3862156F0E9}"/>
              </a:ext>
            </a:extLst>
          </p:cNvPr>
          <p:cNvSpPr>
            <a:spLocks noGrp="1"/>
          </p:cNvSpPr>
          <p:nvPr>
            <p:ph idx="1"/>
          </p:nvPr>
        </p:nvSpPr>
        <p:spPr>
          <a:xfrm>
            <a:off x="360343" y="1986364"/>
            <a:ext cx="10873408" cy="3190806"/>
          </a:xfrm>
        </p:spPr>
        <p:txBody>
          <a:bodyPr>
            <a:normAutofit/>
          </a:bodyPr>
          <a:lstStyle/>
          <a:p>
            <a:pPr marL="0" indent="0">
              <a:buNone/>
            </a:pPr>
            <a:r>
              <a:rPr lang="en-GB" sz="2400" dirty="0"/>
              <a:t>We decided to concentrate in the Photo-London Gallery that is held in Somerset House in London. </a:t>
            </a:r>
          </a:p>
          <a:p>
            <a:pPr marL="0" indent="0">
              <a:buNone/>
            </a:pPr>
            <a:r>
              <a:rPr lang="en-GB" sz="2400" dirty="0"/>
              <a:t>Photo-London is one of the biggest Photo-Festivals in London. The fair presents the best historic and vintage works as well as contemporary artists. </a:t>
            </a:r>
          </a:p>
          <a:p>
            <a:pPr marL="0" indent="0">
              <a:buNone/>
            </a:pPr>
            <a:r>
              <a:rPr lang="en-GB" sz="2400" dirty="0"/>
              <a:t>The Photo-London website has virtual tours from 2016- 2019; so we took it upon ourselves to split up into two groups and research both 2018 and 2019 virtual tours.</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416124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E74F87-5093-4A66-B45B-721EB34BC6BC}"/>
              </a:ext>
            </a:extLst>
          </p:cNvPr>
          <p:cNvSpPr>
            <a:spLocks noGrp="1"/>
          </p:cNvSpPr>
          <p:nvPr>
            <p:ph type="title"/>
          </p:nvPr>
        </p:nvSpPr>
        <p:spPr>
          <a:xfrm>
            <a:off x="643467" y="321734"/>
            <a:ext cx="10905066" cy="1135737"/>
          </a:xfrm>
        </p:spPr>
        <p:txBody>
          <a:bodyPr>
            <a:normAutofit/>
          </a:bodyPr>
          <a:lstStyle/>
          <a:p>
            <a:r>
              <a:rPr lang="en-GB" sz="3600"/>
              <a:t>2018 Exhibit</a:t>
            </a:r>
          </a:p>
        </p:txBody>
      </p:sp>
      <p:sp>
        <p:nvSpPr>
          <p:cNvPr id="3" name="Content Placeholder 2">
            <a:extLst>
              <a:ext uri="{FF2B5EF4-FFF2-40B4-BE49-F238E27FC236}">
                <a16:creationId xmlns:a16="http://schemas.microsoft.com/office/drawing/2014/main" id="{85BC0FB0-525A-40DC-AC73-74C1CE4F3015}"/>
              </a:ext>
            </a:extLst>
          </p:cNvPr>
          <p:cNvSpPr>
            <a:spLocks noGrp="1"/>
          </p:cNvSpPr>
          <p:nvPr>
            <p:ph idx="1"/>
          </p:nvPr>
        </p:nvSpPr>
        <p:spPr>
          <a:xfrm>
            <a:off x="1855165" y="1508724"/>
            <a:ext cx="6842935" cy="912690"/>
          </a:xfrm>
        </p:spPr>
        <p:txBody>
          <a:bodyPr>
            <a:normAutofit lnSpcReduction="10000"/>
          </a:bodyPr>
          <a:lstStyle/>
          <a:p>
            <a:pPr marL="0" indent="0">
              <a:buNone/>
            </a:pPr>
            <a:r>
              <a:rPr lang="en-GB" sz="2000" i="1" dirty="0"/>
              <a:t>In contrast to this the condition of the room could do with additional structures to hide what could perhaps detract from the images. - Chandler</a:t>
            </a:r>
            <a:endParaRPr lang="en-GB" sz="2000" dirty="0"/>
          </a:p>
        </p:txBody>
      </p:sp>
      <p:sp>
        <p:nvSpPr>
          <p:cNvPr id="13" name="Rectangle 1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room with white walls&#10;&#10;Description automatically generated">
            <a:extLst>
              <a:ext uri="{FF2B5EF4-FFF2-40B4-BE49-F238E27FC236}">
                <a16:creationId xmlns:a16="http://schemas.microsoft.com/office/drawing/2014/main" id="{0CF8294B-28E2-464E-AB32-C82D8D4047C2}"/>
              </a:ext>
            </a:extLst>
          </p:cNvPr>
          <p:cNvPicPr>
            <a:picLocks noChangeAspect="1"/>
          </p:cNvPicPr>
          <p:nvPr/>
        </p:nvPicPr>
        <p:blipFill rotWithShape="1">
          <a:blip r:embed="rId3"/>
          <a:srcRect l="23391" r="7359"/>
          <a:stretch/>
        </p:blipFill>
        <p:spPr>
          <a:xfrm>
            <a:off x="8345346" y="2239349"/>
            <a:ext cx="3486312" cy="3486312"/>
          </a:xfrm>
          <a:custGeom>
            <a:avLst/>
            <a:gdLst/>
            <a:ahLst/>
            <a:cxnLst/>
            <a:rect l="l" t="t" r="r" b="b"/>
            <a:pathLst>
              <a:path w="4291285" h="4291285">
                <a:moveTo>
                  <a:pt x="2145643" y="0"/>
                </a:moveTo>
                <a:lnTo>
                  <a:pt x="4291285" y="2145643"/>
                </a:lnTo>
                <a:lnTo>
                  <a:pt x="2145643" y="4291285"/>
                </a:lnTo>
                <a:lnTo>
                  <a:pt x="0" y="2145643"/>
                </a:lnTo>
                <a:close/>
              </a:path>
            </a:pathLst>
          </a:custGeom>
        </p:spPr>
      </p:pic>
      <p:sp>
        <p:nvSpPr>
          <p:cNvPr id="4" name="TextBox 3">
            <a:extLst>
              <a:ext uri="{FF2B5EF4-FFF2-40B4-BE49-F238E27FC236}">
                <a16:creationId xmlns:a16="http://schemas.microsoft.com/office/drawing/2014/main" id="{E1CD80AE-CEF3-4092-9A8B-60D2DBEE9AB1}"/>
              </a:ext>
            </a:extLst>
          </p:cNvPr>
          <p:cNvSpPr txBox="1"/>
          <p:nvPr/>
        </p:nvSpPr>
        <p:spPr>
          <a:xfrm>
            <a:off x="327349" y="2857870"/>
            <a:ext cx="7050578" cy="646331"/>
          </a:xfrm>
          <a:prstGeom prst="rect">
            <a:avLst/>
          </a:prstGeom>
          <a:noFill/>
        </p:spPr>
        <p:txBody>
          <a:bodyPr wrap="square" rtlCol="0">
            <a:spAutoFit/>
          </a:bodyPr>
          <a:lstStyle/>
          <a:p>
            <a:pPr>
              <a:spcAft>
                <a:spcPts val="600"/>
              </a:spcAft>
            </a:pPr>
            <a:r>
              <a:rPr lang="en-GB" i="1" dirty="0"/>
              <a:t>The whole floor seems to have the majority of smaller prints. I think that the larger prints here take away from the other prints in the room. -</a:t>
            </a:r>
            <a:r>
              <a:rPr lang="en-GB" dirty="0"/>
              <a:t>Alisha</a:t>
            </a:r>
          </a:p>
        </p:txBody>
      </p:sp>
      <p:sp>
        <p:nvSpPr>
          <p:cNvPr id="5" name="TextBox 4">
            <a:extLst>
              <a:ext uri="{FF2B5EF4-FFF2-40B4-BE49-F238E27FC236}">
                <a16:creationId xmlns:a16="http://schemas.microsoft.com/office/drawing/2014/main" id="{26DA77E3-CEC0-4DF2-94DC-2D2E07F29AA4}"/>
              </a:ext>
            </a:extLst>
          </p:cNvPr>
          <p:cNvSpPr txBox="1"/>
          <p:nvPr/>
        </p:nvSpPr>
        <p:spPr>
          <a:xfrm>
            <a:off x="2971858" y="4436748"/>
            <a:ext cx="5726242" cy="1200329"/>
          </a:xfrm>
          <a:prstGeom prst="rect">
            <a:avLst/>
          </a:prstGeom>
          <a:noFill/>
        </p:spPr>
        <p:txBody>
          <a:bodyPr wrap="square" rtlCol="0">
            <a:spAutoFit/>
          </a:bodyPr>
          <a:lstStyle/>
          <a:p>
            <a:pPr>
              <a:spcAft>
                <a:spcPts val="600"/>
              </a:spcAft>
            </a:pPr>
            <a:r>
              <a:rPr lang="en-GB" i="1" dirty="0"/>
              <a:t>The tables work well with the layout as there it creates a break between the images at the back part of the gallery and those before, giving the illusion of a bigger space.</a:t>
            </a:r>
            <a:r>
              <a:rPr lang="en-GB" dirty="0"/>
              <a:t>- Anthony</a:t>
            </a:r>
          </a:p>
        </p:txBody>
      </p:sp>
    </p:spTree>
    <p:extLst>
      <p:ext uri="{BB962C8B-B14F-4D97-AF65-F5344CB8AC3E}">
        <p14:creationId xmlns:p14="http://schemas.microsoft.com/office/powerpoint/2010/main" val="1596754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2"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B5CFCC-0D1A-4AA2-AD4B-D29B74784DF9}"/>
              </a:ext>
            </a:extLst>
          </p:cNvPr>
          <p:cNvSpPr>
            <a:spLocks noGrp="1"/>
          </p:cNvSpPr>
          <p:nvPr>
            <p:ph type="title"/>
          </p:nvPr>
        </p:nvSpPr>
        <p:spPr>
          <a:xfrm>
            <a:off x="643467" y="321734"/>
            <a:ext cx="10905066" cy="1135737"/>
          </a:xfrm>
        </p:spPr>
        <p:txBody>
          <a:bodyPr>
            <a:normAutofit/>
          </a:bodyPr>
          <a:lstStyle/>
          <a:p>
            <a:r>
              <a:rPr lang="en-GB" sz="3600" dirty="0"/>
              <a:t>2019 Exhibit</a:t>
            </a:r>
          </a:p>
        </p:txBody>
      </p:sp>
      <p:sp>
        <p:nvSpPr>
          <p:cNvPr id="3" name="Content Placeholder 2">
            <a:extLst>
              <a:ext uri="{FF2B5EF4-FFF2-40B4-BE49-F238E27FC236}">
                <a16:creationId xmlns:a16="http://schemas.microsoft.com/office/drawing/2014/main" id="{B787993B-DB27-46C2-908E-8884E31ECE5E}"/>
              </a:ext>
            </a:extLst>
          </p:cNvPr>
          <p:cNvSpPr>
            <a:spLocks noGrp="1"/>
          </p:cNvSpPr>
          <p:nvPr>
            <p:ph idx="1"/>
          </p:nvPr>
        </p:nvSpPr>
        <p:spPr>
          <a:xfrm>
            <a:off x="327349" y="1512807"/>
            <a:ext cx="6897910" cy="1386246"/>
          </a:xfrm>
        </p:spPr>
        <p:txBody>
          <a:bodyPr>
            <a:normAutofit/>
          </a:bodyPr>
          <a:lstStyle/>
          <a:p>
            <a:pPr marL="0" indent="0">
              <a:buNone/>
            </a:pPr>
            <a:r>
              <a:rPr lang="en-GB" sz="2000" i="1" dirty="0"/>
              <a:t>The fact that I can view the room at a 360 degree with a flick of a mouse strengthens the interactive aspect of the tour which I strongly admire. - </a:t>
            </a:r>
            <a:r>
              <a:rPr lang="en-GB" sz="2000" dirty="0"/>
              <a:t>Libby</a:t>
            </a:r>
          </a:p>
        </p:txBody>
      </p:sp>
      <p:sp>
        <p:nvSpPr>
          <p:cNvPr id="2053" name="Rectangle 7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4" name="Isosceles Triangle 7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5" name="Isosceles Triangle 7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6" name="Rectangle 7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 view of a living room with a large window&#10;&#10;Description automatically generated">
            <a:extLst>
              <a:ext uri="{FF2B5EF4-FFF2-40B4-BE49-F238E27FC236}">
                <a16:creationId xmlns:a16="http://schemas.microsoft.com/office/drawing/2014/main" id="{50031530-C5F7-453D-886B-A90AD5B78F7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448" r="2300" b="-3"/>
          <a:stretch/>
        </p:blipFill>
        <p:spPr bwMode="auto">
          <a:xfrm>
            <a:off x="8345346" y="3169724"/>
            <a:ext cx="3486312" cy="3486312"/>
          </a:xfrm>
          <a:custGeom>
            <a:avLst/>
            <a:gdLst/>
            <a:ahLst/>
            <a:cxnLst/>
            <a:rect l="l" t="t" r="r" b="b"/>
            <a:pathLst>
              <a:path w="4291285" h="4291285">
                <a:moveTo>
                  <a:pt x="2145643" y="0"/>
                </a:moveTo>
                <a:lnTo>
                  <a:pt x="4291285" y="2145643"/>
                </a:lnTo>
                <a:lnTo>
                  <a:pt x="2145643" y="4291285"/>
                </a:lnTo>
                <a:lnTo>
                  <a:pt x="0" y="2145643"/>
                </a:ln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72B07F4-E259-4FB8-90D4-71ABB828D016}"/>
              </a:ext>
            </a:extLst>
          </p:cNvPr>
          <p:cNvSpPr txBox="1"/>
          <p:nvPr/>
        </p:nvSpPr>
        <p:spPr>
          <a:xfrm>
            <a:off x="3663665" y="2480804"/>
            <a:ext cx="8504419" cy="923330"/>
          </a:xfrm>
          <a:prstGeom prst="rect">
            <a:avLst/>
          </a:prstGeom>
          <a:noFill/>
        </p:spPr>
        <p:txBody>
          <a:bodyPr wrap="square" rtlCol="0">
            <a:spAutoFit/>
          </a:bodyPr>
          <a:lstStyle/>
          <a:p>
            <a:pPr>
              <a:spcAft>
                <a:spcPts val="600"/>
              </a:spcAft>
            </a:pPr>
            <a:r>
              <a:rPr lang="en-GB" i="1" dirty="0"/>
              <a:t>There are a few quirks to the exhibition site with buttons to change the view to a dollhouse, a floor plan view and even a measurement mode giving you a feel for the size of the space. – </a:t>
            </a:r>
            <a:r>
              <a:rPr lang="en-GB" dirty="0"/>
              <a:t>Courtney </a:t>
            </a:r>
          </a:p>
        </p:txBody>
      </p:sp>
      <p:sp>
        <p:nvSpPr>
          <p:cNvPr id="5" name="TextBox 4">
            <a:extLst>
              <a:ext uri="{FF2B5EF4-FFF2-40B4-BE49-F238E27FC236}">
                <a16:creationId xmlns:a16="http://schemas.microsoft.com/office/drawing/2014/main" id="{A6A7D102-0264-43CC-BC0F-497445F66373}"/>
              </a:ext>
            </a:extLst>
          </p:cNvPr>
          <p:cNvSpPr txBox="1"/>
          <p:nvPr/>
        </p:nvSpPr>
        <p:spPr>
          <a:xfrm>
            <a:off x="643467" y="3645090"/>
            <a:ext cx="7376410" cy="923330"/>
          </a:xfrm>
          <a:prstGeom prst="rect">
            <a:avLst/>
          </a:prstGeom>
          <a:noFill/>
        </p:spPr>
        <p:txBody>
          <a:bodyPr wrap="square" rtlCol="0">
            <a:spAutoFit/>
          </a:bodyPr>
          <a:lstStyle/>
          <a:p>
            <a:pPr>
              <a:spcAft>
                <a:spcPts val="600"/>
              </a:spcAft>
            </a:pPr>
            <a:r>
              <a:rPr lang="en-GB" i="1" dirty="0"/>
              <a:t>By making the tour easy to use, more focus can be shifted to the artwork, which is crucial if the gallery is trying to achieve an immense and realistic approach. </a:t>
            </a:r>
            <a:r>
              <a:rPr lang="en-GB" dirty="0"/>
              <a:t>- Hayley</a:t>
            </a:r>
          </a:p>
        </p:txBody>
      </p:sp>
      <p:sp>
        <p:nvSpPr>
          <p:cNvPr id="6" name="Rectangle 5">
            <a:extLst>
              <a:ext uri="{FF2B5EF4-FFF2-40B4-BE49-F238E27FC236}">
                <a16:creationId xmlns:a16="http://schemas.microsoft.com/office/drawing/2014/main" id="{23A12254-15F9-4589-8269-9D0DFCDE4325}"/>
              </a:ext>
            </a:extLst>
          </p:cNvPr>
          <p:cNvSpPr/>
          <p:nvPr/>
        </p:nvSpPr>
        <p:spPr>
          <a:xfrm>
            <a:off x="1956139" y="5015027"/>
            <a:ext cx="6389206" cy="1477328"/>
          </a:xfrm>
          <a:prstGeom prst="rect">
            <a:avLst/>
          </a:prstGeom>
        </p:spPr>
        <p:txBody>
          <a:bodyPr wrap="square">
            <a:spAutoFit/>
          </a:bodyPr>
          <a:lstStyle/>
          <a:p>
            <a:r>
              <a:rPr lang="en-GB" i="1" dirty="0">
                <a:solidFill>
                  <a:srgbClr val="1E1E1E"/>
                </a:solidFill>
                <a:latin typeface="Noto Serif"/>
              </a:rPr>
              <a:t>I think that the whole floor has a very homely feel with all the desks and chairs but this room especially as there is a very simplistic fireplace along with a desk with flowers. This reflects well in the prints being shown in the room as they have very earthy tones. </a:t>
            </a:r>
            <a:r>
              <a:rPr lang="en-GB" dirty="0">
                <a:solidFill>
                  <a:srgbClr val="1E1E1E"/>
                </a:solidFill>
                <a:latin typeface="Noto Serif"/>
              </a:rPr>
              <a:t>- Kirstie</a:t>
            </a:r>
            <a:endParaRPr lang="en-GB" dirty="0"/>
          </a:p>
        </p:txBody>
      </p:sp>
    </p:spTree>
    <p:extLst>
      <p:ext uri="{BB962C8B-B14F-4D97-AF65-F5344CB8AC3E}">
        <p14:creationId xmlns:p14="http://schemas.microsoft.com/office/powerpoint/2010/main" val="1738368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503EC3A-9DA3-4FBF-992A-600BACFE6098}"/>
              </a:ext>
            </a:extLst>
          </p:cNvPr>
          <p:cNvSpPr>
            <a:spLocks noGrp="1"/>
          </p:cNvSpPr>
          <p:nvPr>
            <p:ph type="title"/>
          </p:nvPr>
        </p:nvSpPr>
        <p:spPr>
          <a:xfrm>
            <a:off x="643467" y="321734"/>
            <a:ext cx="10905066" cy="1135737"/>
          </a:xfrm>
        </p:spPr>
        <p:txBody>
          <a:bodyPr>
            <a:normAutofit/>
          </a:bodyPr>
          <a:lstStyle/>
          <a:p>
            <a:r>
              <a:rPr lang="en-GB" sz="3600"/>
              <a:t>Group Meeting</a:t>
            </a:r>
          </a:p>
        </p:txBody>
      </p:sp>
      <p:sp>
        <p:nvSpPr>
          <p:cNvPr id="3" name="Content Placeholder 2">
            <a:extLst>
              <a:ext uri="{FF2B5EF4-FFF2-40B4-BE49-F238E27FC236}">
                <a16:creationId xmlns:a16="http://schemas.microsoft.com/office/drawing/2014/main" id="{FCB6146B-C7D0-49A4-BFA3-2D247894E854}"/>
              </a:ext>
            </a:extLst>
          </p:cNvPr>
          <p:cNvSpPr>
            <a:spLocks noGrp="1"/>
          </p:cNvSpPr>
          <p:nvPr>
            <p:ph idx="1"/>
          </p:nvPr>
        </p:nvSpPr>
        <p:spPr>
          <a:xfrm>
            <a:off x="643467" y="1782981"/>
            <a:ext cx="10905066" cy="4393982"/>
          </a:xfrm>
        </p:spPr>
        <p:txBody>
          <a:bodyPr>
            <a:normAutofit/>
          </a:bodyPr>
          <a:lstStyle/>
          <a:p>
            <a:pPr marL="0" indent="0">
              <a:buNone/>
            </a:pPr>
            <a:r>
              <a:rPr lang="en-GB" sz="2000" dirty="0"/>
              <a:t>Having come up with some ideas about the layout, I wanted to have input from other groups to see what they wanted as well.</a:t>
            </a:r>
          </a:p>
          <a:p>
            <a:r>
              <a:rPr lang="en-GB" sz="2000" dirty="0"/>
              <a:t>We chose to gave a small meeting as a way for everyone to get their voice across. </a:t>
            </a:r>
          </a:p>
          <a:p>
            <a:r>
              <a:rPr lang="en-GB" sz="2000" dirty="0"/>
              <a:t>Everyone came with ideas that their team has been working on and what we needed to do from then on.</a:t>
            </a:r>
          </a:p>
          <a:p>
            <a:r>
              <a:rPr lang="en-GB" sz="2000" dirty="0"/>
              <a:t>We brought the first plan of the exhibit and the idea of double sided banners. We wanted to create the concept of 'An exhibit inside an exhibit'. The other teams suggested the importance of lighting the banners as well. </a:t>
            </a:r>
          </a:p>
          <a:p>
            <a:r>
              <a:rPr lang="en-GB" sz="2000" dirty="0"/>
              <a:t>We also put into discussion that we may have to liaise with fashion about transport if we needed extra plinths. </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51093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1B8E8F-FDE9-4C82-9A4C-35EB3BDE877F}"/>
              </a:ext>
            </a:extLst>
          </p:cNvPr>
          <p:cNvSpPr>
            <a:spLocks noGrp="1"/>
          </p:cNvSpPr>
          <p:nvPr>
            <p:ph type="title"/>
          </p:nvPr>
        </p:nvSpPr>
        <p:spPr>
          <a:xfrm>
            <a:off x="643466" y="321734"/>
            <a:ext cx="6891187" cy="1135737"/>
          </a:xfrm>
        </p:spPr>
        <p:txBody>
          <a:bodyPr>
            <a:normAutofit/>
          </a:bodyPr>
          <a:lstStyle/>
          <a:p>
            <a:r>
              <a:rPr lang="en-GB" sz="3600"/>
              <a:t>Spacing and Sizes</a:t>
            </a:r>
          </a:p>
        </p:txBody>
      </p:sp>
      <p:sp>
        <p:nvSpPr>
          <p:cNvPr id="3" name="Content Placeholder 2">
            <a:extLst>
              <a:ext uri="{FF2B5EF4-FFF2-40B4-BE49-F238E27FC236}">
                <a16:creationId xmlns:a16="http://schemas.microsoft.com/office/drawing/2014/main" id="{EA8DF25E-B9EB-4370-AAC1-DAE079628F3A}"/>
              </a:ext>
            </a:extLst>
          </p:cNvPr>
          <p:cNvSpPr>
            <a:spLocks noGrp="1"/>
          </p:cNvSpPr>
          <p:nvPr>
            <p:ph idx="1"/>
          </p:nvPr>
        </p:nvSpPr>
        <p:spPr>
          <a:xfrm>
            <a:off x="507030" y="1572452"/>
            <a:ext cx="4788675" cy="4393982"/>
          </a:xfrm>
        </p:spPr>
        <p:txBody>
          <a:bodyPr>
            <a:normAutofit lnSpcReduction="10000"/>
          </a:bodyPr>
          <a:lstStyle/>
          <a:p>
            <a:pPr marL="0" indent="0">
              <a:buNone/>
            </a:pPr>
            <a:r>
              <a:rPr lang="en-GB" sz="2000" dirty="0"/>
              <a:t>When deciding the spaces for all the work and how each person will get, we took into account plugs, the medium in which they wish to display their work, and how many people we have. </a:t>
            </a:r>
          </a:p>
          <a:p>
            <a:pPr marL="0" indent="0">
              <a:buNone/>
            </a:pPr>
            <a:r>
              <a:rPr lang="en-GB" sz="2000" dirty="0"/>
              <a:t>We decided that the work would not be larger than 2 A3 sheets, so that everyone would have enough space.</a:t>
            </a:r>
          </a:p>
          <a:p>
            <a:pPr marL="0" indent="0">
              <a:buNone/>
            </a:pPr>
            <a:r>
              <a:rPr lang="en-GB" sz="2000" dirty="0"/>
              <a:t>Some problems with the sizes were that we didn’t have everyone's preferred mode of work, as we wanted to take into account if they would be showing video or prints - in this case, the videos would need less of a space as it would be on a plinth. Another problem is the size of the gallery itself. </a:t>
            </a:r>
          </a:p>
          <a:p>
            <a:pPr marL="0" indent="0">
              <a:buNone/>
            </a:pPr>
            <a:endParaRPr lang="en-GB" sz="2000" dirty="0"/>
          </a:p>
          <a:p>
            <a:pPr marL="0" indent="0">
              <a:buNone/>
            </a:pPr>
            <a:endParaRPr lang="en-GB" sz="2000" dirty="0"/>
          </a:p>
          <a:p>
            <a:pPr marL="0" indent="0">
              <a:buNone/>
            </a:pPr>
            <a:endParaRPr lang="en-GB" sz="2000" dirty="0"/>
          </a:p>
        </p:txBody>
      </p:sp>
      <p:sp>
        <p:nvSpPr>
          <p:cNvPr id="29" name="Isosceles Triangle 28">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34" name="Rectangle 3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a:extLst>
              <a:ext uri="{FF2B5EF4-FFF2-40B4-BE49-F238E27FC236}">
                <a16:creationId xmlns:a16="http://schemas.microsoft.com/office/drawing/2014/main" id="{A9CCF250-EF5C-4685-863A-175EF25A19C6}"/>
              </a:ext>
            </a:extLst>
          </p:cNvPr>
          <p:cNvPicPr>
            <a:picLocks noChangeAspect="1"/>
          </p:cNvPicPr>
          <p:nvPr/>
        </p:nvPicPr>
        <p:blipFill>
          <a:blip r:embed="rId3"/>
          <a:stretch>
            <a:fillRect/>
          </a:stretch>
        </p:blipFill>
        <p:spPr>
          <a:xfrm>
            <a:off x="5583418" y="1289118"/>
            <a:ext cx="6457306" cy="4279763"/>
          </a:xfrm>
          <a:prstGeom prst="rect">
            <a:avLst/>
          </a:prstGeom>
        </p:spPr>
      </p:pic>
    </p:spTree>
    <p:extLst>
      <p:ext uri="{BB962C8B-B14F-4D97-AF65-F5344CB8AC3E}">
        <p14:creationId xmlns:p14="http://schemas.microsoft.com/office/powerpoint/2010/main" val="3453475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42F8A9-0356-427F-97A6-59B8AD8F23DD}"/>
              </a:ext>
            </a:extLst>
          </p:cNvPr>
          <p:cNvSpPr>
            <a:spLocks noGrp="1"/>
          </p:cNvSpPr>
          <p:nvPr>
            <p:ph type="title"/>
          </p:nvPr>
        </p:nvSpPr>
        <p:spPr>
          <a:xfrm>
            <a:off x="643467" y="321734"/>
            <a:ext cx="10905066" cy="1135737"/>
          </a:xfrm>
        </p:spPr>
        <p:txBody>
          <a:bodyPr>
            <a:normAutofit/>
          </a:bodyPr>
          <a:lstStyle/>
          <a:p>
            <a:r>
              <a:rPr lang="en-GB" sz="3600"/>
              <a:t>Second Year meeting 16/03</a:t>
            </a:r>
          </a:p>
        </p:txBody>
      </p:sp>
      <p:sp>
        <p:nvSpPr>
          <p:cNvPr id="3" name="Content Placeholder 2">
            <a:extLst>
              <a:ext uri="{FF2B5EF4-FFF2-40B4-BE49-F238E27FC236}">
                <a16:creationId xmlns:a16="http://schemas.microsoft.com/office/drawing/2014/main" id="{F0CF285D-9E59-4AF4-9E90-D610116DE176}"/>
              </a:ext>
            </a:extLst>
          </p:cNvPr>
          <p:cNvSpPr>
            <a:spLocks noGrp="1"/>
          </p:cNvSpPr>
          <p:nvPr>
            <p:ph idx="1"/>
          </p:nvPr>
        </p:nvSpPr>
        <p:spPr>
          <a:xfrm>
            <a:off x="384495" y="1320542"/>
            <a:ext cx="10905066" cy="4393982"/>
          </a:xfrm>
        </p:spPr>
        <p:txBody>
          <a:bodyPr>
            <a:normAutofit/>
          </a:bodyPr>
          <a:lstStyle/>
          <a:p>
            <a:pPr marL="0" indent="0">
              <a:buNone/>
            </a:pPr>
            <a:r>
              <a:rPr lang="en-GB" sz="2000" b="1" dirty="0"/>
              <a:t>Design team</a:t>
            </a:r>
          </a:p>
          <a:p>
            <a:pPr marL="0" indent="0">
              <a:buNone/>
            </a:pPr>
            <a:r>
              <a:rPr lang="en-GB" sz="2000" dirty="0"/>
              <a:t>After deciding the place the refreshments table in near the top half of the room, we found that it may be a fire hazard, and that Nucleus Cafe themselves will be providing the table and refreshments. </a:t>
            </a:r>
          </a:p>
          <a:p>
            <a:pPr marL="0" indent="0">
              <a:buNone/>
            </a:pPr>
            <a:r>
              <a:rPr lang="en-GB" sz="2000" dirty="0"/>
              <a:t>We discussed the possibilities of a comments book, for the visitors to leave comments about their experience in the exhibition. Vinyl is another option to print on.</a:t>
            </a:r>
          </a:p>
          <a:p>
            <a:pPr marL="0" indent="0">
              <a:buNone/>
            </a:pPr>
            <a:r>
              <a:rPr lang="en-GB" sz="2000" dirty="0"/>
              <a:t>Finally, we went over invigilation times, deciding 2 per slot, one in the morning and one in the afternoon. </a:t>
            </a:r>
          </a:p>
          <a:p>
            <a:pPr marL="0" indent="0">
              <a:buNone/>
            </a:pPr>
            <a:r>
              <a:rPr lang="en-GB" sz="2000" b="1" dirty="0"/>
              <a:t>Promotion Team</a:t>
            </a:r>
          </a:p>
          <a:p>
            <a:pPr marL="0" indent="0">
              <a:buNone/>
            </a:pPr>
            <a:r>
              <a:rPr lang="en-GB" sz="2000" dirty="0"/>
              <a:t>The promo team had finished designing the zine and poster for the exhibition. However, some people are not yet in the zine as they have not sent in their work yet. </a:t>
            </a:r>
          </a:p>
          <a:p>
            <a:pPr marL="0" indent="0">
              <a:buNone/>
            </a:pPr>
            <a:r>
              <a:rPr lang="en-GB" sz="2000" b="1" dirty="0"/>
              <a:t>Install Team</a:t>
            </a:r>
          </a:p>
          <a:p>
            <a:pPr marL="0" indent="0">
              <a:buNone/>
            </a:pPr>
            <a:r>
              <a:rPr lang="en-GB" sz="2000" dirty="0"/>
              <a:t>There was not much to say for the install team as we had not reach that stage yet in the exhibition.</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8794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257C7-CCA7-47A7-BD4A-D379FD426281}"/>
              </a:ext>
            </a:extLst>
          </p:cNvPr>
          <p:cNvSpPr>
            <a:spLocks noGrp="1"/>
          </p:cNvSpPr>
          <p:nvPr>
            <p:ph type="title"/>
          </p:nvPr>
        </p:nvSpPr>
        <p:spPr>
          <a:xfrm>
            <a:off x="1009314" y="2814289"/>
            <a:ext cx="6274590" cy="1229421"/>
          </a:xfrm>
          <a:noFill/>
        </p:spPr>
        <p:txBody>
          <a:bodyPr vert="horz" lIns="91440" tIns="45720" rIns="91440" bIns="45720" rtlCol="0" anchor="b">
            <a:normAutofit fontScale="90000"/>
          </a:bodyPr>
          <a:lstStyle/>
          <a:p>
            <a:r>
              <a:rPr lang="en-US" sz="6000" dirty="0"/>
              <a:t>Final </a:t>
            </a:r>
            <a:br>
              <a:rPr lang="en-US" sz="6000" dirty="0"/>
            </a:br>
            <a:r>
              <a:rPr lang="en-US" sz="6000" dirty="0"/>
              <a:t>Plan</a:t>
            </a:r>
          </a:p>
        </p:txBody>
      </p:sp>
      <p:pic>
        <p:nvPicPr>
          <p:cNvPr id="5" name="Picture 4" descr="A screenshot of a cell phone&#10;&#10;Description automatically generated">
            <a:extLst>
              <a:ext uri="{FF2B5EF4-FFF2-40B4-BE49-F238E27FC236}">
                <a16:creationId xmlns:a16="http://schemas.microsoft.com/office/drawing/2014/main" id="{C20A798F-6380-4AF1-8C2E-9EBF2BC4BBC9}"/>
              </a:ext>
            </a:extLst>
          </p:cNvPr>
          <p:cNvPicPr>
            <a:picLocks noChangeAspect="1"/>
          </p:cNvPicPr>
          <p:nvPr/>
        </p:nvPicPr>
        <p:blipFill rotWithShape="1">
          <a:blip r:embed="rId3">
            <a:extLst>
              <a:ext uri="{28A0092B-C50C-407E-A947-70E740481C1C}">
                <a14:useLocalDpi xmlns:a14="http://schemas.microsoft.com/office/drawing/2010/main" val="0"/>
              </a:ext>
            </a:extLst>
          </a:blip>
          <a:srcRect l="905" r="3509"/>
          <a:stretch/>
        </p:blipFill>
        <p:spPr>
          <a:xfrm rot="5400000">
            <a:off x="4486666" y="-883208"/>
            <a:ext cx="6112637" cy="9006820"/>
          </a:xfrm>
          <a:prstGeom prst="rect">
            <a:avLst/>
          </a:prstGeom>
        </p:spPr>
      </p:pic>
    </p:spTree>
    <p:extLst>
      <p:ext uri="{BB962C8B-B14F-4D97-AF65-F5344CB8AC3E}">
        <p14:creationId xmlns:p14="http://schemas.microsoft.com/office/powerpoint/2010/main" val="174333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39E2F5-35E6-4A1D-BDAB-CF9086768167}"/>
              </a:ext>
            </a:extLst>
          </p:cNvPr>
          <p:cNvSpPr>
            <a:spLocks noGrp="1"/>
          </p:cNvSpPr>
          <p:nvPr>
            <p:ph type="title"/>
          </p:nvPr>
        </p:nvSpPr>
        <p:spPr>
          <a:xfrm>
            <a:off x="643467" y="321734"/>
            <a:ext cx="10905066" cy="1135737"/>
          </a:xfrm>
        </p:spPr>
        <p:txBody>
          <a:bodyPr>
            <a:normAutofit/>
          </a:bodyPr>
          <a:lstStyle/>
          <a:p>
            <a:r>
              <a:rPr lang="en-GB" sz="3600"/>
              <a:t>Final plan</a:t>
            </a:r>
          </a:p>
        </p:txBody>
      </p:sp>
      <p:sp>
        <p:nvSpPr>
          <p:cNvPr id="3" name="Content Placeholder 2">
            <a:extLst>
              <a:ext uri="{FF2B5EF4-FFF2-40B4-BE49-F238E27FC236}">
                <a16:creationId xmlns:a16="http://schemas.microsoft.com/office/drawing/2014/main" id="{9BDE2180-E860-49FE-AAF0-AE36F7640B7A}"/>
              </a:ext>
            </a:extLst>
          </p:cNvPr>
          <p:cNvSpPr>
            <a:spLocks noGrp="1"/>
          </p:cNvSpPr>
          <p:nvPr>
            <p:ph idx="1"/>
          </p:nvPr>
        </p:nvSpPr>
        <p:spPr>
          <a:xfrm>
            <a:off x="643467" y="1782981"/>
            <a:ext cx="10905066" cy="4393982"/>
          </a:xfrm>
        </p:spPr>
        <p:txBody>
          <a:bodyPr>
            <a:normAutofit/>
          </a:bodyPr>
          <a:lstStyle/>
          <a:p>
            <a:pPr marL="0" indent="0">
              <a:buNone/>
            </a:pPr>
            <a:r>
              <a:rPr lang="en-GB" sz="2000" dirty="0"/>
              <a:t>Once we came up with the final plan, we decided to send this out to the other teams so that they can have an input onto the plan.</a:t>
            </a:r>
          </a:p>
          <a:p>
            <a:pPr marL="0" indent="0">
              <a:buNone/>
            </a:pPr>
            <a:r>
              <a:rPr lang="en-GB" sz="2000" dirty="0"/>
              <a:t>We really liked this floor plan as we felt that everyone in the exhibit got the opportunity to express their work in their own way. </a:t>
            </a:r>
          </a:p>
          <a:p>
            <a:pPr marL="0" indent="0">
              <a:buNone/>
            </a:pPr>
            <a:r>
              <a:rPr lang="en-GB" sz="2000" dirty="0"/>
              <a:t>There was a 55 inch gap in between the wall and the banners with a 7.8 inch gap in between each banner.</a:t>
            </a:r>
          </a:p>
          <a:p>
            <a:pPr marL="0" indent="0">
              <a:buNone/>
            </a:pPr>
            <a:r>
              <a:rPr lang="en-GB" sz="2000" dirty="0"/>
              <a:t>However, the promotions team did not like the idea of having posters within the centre of the exhibit and they also thought that the banners were cramped as well.</a:t>
            </a:r>
          </a:p>
          <a:p>
            <a:pPr marL="0" indent="0">
              <a:buNone/>
            </a:pPr>
            <a:r>
              <a:rPr lang="en-GB" sz="2000" dirty="0"/>
              <a:t>We asked the promotion team to create a layout based on this one to see what they would change.</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74245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screenshot of a cell phone&#10;&#10;Description automatically generated">
            <a:extLst>
              <a:ext uri="{FF2B5EF4-FFF2-40B4-BE49-F238E27FC236}">
                <a16:creationId xmlns:a16="http://schemas.microsoft.com/office/drawing/2014/main" id="{41D74FB0-EDDA-418C-8279-23FA1916D9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4692" y="369147"/>
            <a:ext cx="3955456" cy="5571066"/>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6A5121A4-68D4-4B37-9E0F-F00B77D5F2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853" y="369147"/>
            <a:ext cx="3955456" cy="5571066"/>
          </a:xfrm>
          <a:prstGeom prst="rect">
            <a:avLst/>
          </a:prstGeom>
        </p:spPr>
      </p:pic>
    </p:spTree>
    <p:extLst>
      <p:ext uri="{BB962C8B-B14F-4D97-AF65-F5344CB8AC3E}">
        <p14:creationId xmlns:p14="http://schemas.microsoft.com/office/powerpoint/2010/main" val="1000818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A967D640-0A58-459F-B0D7-4322C9C9C0A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79964" y="643467"/>
            <a:ext cx="3384422" cy="5571066"/>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5BF53B4-E304-42CC-80E8-085A75077B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614" y="643467"/>
            <a:ext cx="3328711" cy="5571066"/>
          </a:xfrm>
          <a:prstGeom prst="rect">
            <a:avLst/>
          </a:prstGeom>
        </p:spPr>
      </p:pic>
    </p:spTree>
    <p:extLst>
      <p:ext uri="{BB962C8B-B14F-4D97-AF65-F5344CB8AC3E}">
        <p14:creationId xmlns:p14="http://schemas.microsoft.com/office/powerpoint/2010/main" val="2097205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AD181-DC85-43B0-8086-0C48B3D3A4EA}"/>
              </a:ext>
            </a:extLst>
          </p:cNvPr>
          <p:cNvSpPr>
            <a:spLocks noGrp="1"/>
          </p:cNvSpPr>
          <p:nvPr>
            <p:ph type="title"/>
          </p:nvPr>
        </p:nvSpPr>
        <p:spPr>
          <a:xfrm>
            <a:off x="648929" y="629266"/>
            <a:ext cx="6586491" cy="1676603"/>
          </a:xfrm>
        </p:spPr>
        <p:txBody>
          <a:bodyPr vert="horz" lIns="91440" tIns="45720" rIns="91440" bIns="45720" rtlCol="0" anchor="ctr">
            <a:normAutofit/>
          </a:bodyPr>
          <a:lstStyle/>
          <a:p>
            <a:r>
              <a:rPr lang="en-US"/>
              <a:t>The flow of the viewers</a:t>
            </a:r>
          </a:p>
        </p:txBody>
      </p:sp>
      <p:sp>
        <p:nvSpPr>
          <p:cNvPr id="5" name="TextBox 4">
            <a:extLst>
              <a:ext uri="{FF2B5EF4-FFF2-40B4-BE49-F238E27FC236}">
                <a16:creationId xmlns:a16="http://schemas.microsoft.com/office/drawing/2014/main" id="{68BE4F02-A193-4834-9B0F-7AA758F01B91}"/>
              </a:ext>
            </a:extLst>
          </p:cNvPr>
          <p:cNvSpPr txBox="1"/>
          <p:nvPr/>
        </p:nvSpPr>
        <p:spPr>
          <a:xfrm>
            <a:off x="648930" y="2438400"/>
            <a:ext cx="6586489" cy="37854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400" dirty="0"/>
              <a:t>The two red arrows explained lead to a space of which is empty and, in my opinion,, this needs something to help maintain the flow of viewers around the room, something to guide them.</a:t>
            </a:r>
          </a:p>
          <a:p>
            <a:pPr indent="-228600">
              <a:lnSpc>
                <a:spcPct val="90000"/>
              </a:lnSpc>
              <a:spcAft>
                <a:spcPts val="600"/>
              </a:spcAft>
              <a:buFont typeface="Arial" panose="020B0604020202020204" pitchFamily="34" charset="0"/>
              <a:buChar char="•"/>
            </a:pPr>
            <a:r>
              <a:rPr lang="en-US" sz="2400" dirty="0"/>
              <a:t>I noticed some rooms had tables or benches to enable viewers to pause and sit/look at the works.</a:t>
            </a:r>
          </a:p>
          <a:p>
            <a:pPr indent="-228600">
              <a:lnSpc>
                <a:spcPct val="90000"/>
              </a:lnSpc>
              <a:spcAft>
                <a:spcPts val="600"/>
              </a:spcAft>
              <a:buFont typeface="Arial" panose="020B0604020202020204" pitchFamily="34" charset="0"/>
              <a:buChar char="•"/>
            </a:pPr>
            <a:r>
              <a:rPr lang="en-US" sz="2400" dirty="0"/>
              <a:t>There might be a differ on the way they approach the way to start but this is generally something that happens regardless</a:t>
            </a:r>
          </a:p>
        </p:txBody>
      </p:sp>
      <p:pic>
        <p:nvPicPr>
          <p:cNvPr id="4" name="Content Placeholder 3" descr="A close up of a map&#10;&#10;Description automatically generated">
            <a:extLst>
              <a:ext uri="{FF2B5EF4-FFF2-40B4-BE49-F238E27FC236}">
                <a16:creationId xmlns:a16="http://schemas.microsoft.com/office/drawing/2014/main" id="{0425110C-A3AB-42AA-8386-C31D4C6AB4D6}"/>
              </a:ext>
            </a:extLst>
          </p:cNvPr>
          <p:cNvPicPr>
            <a:picLocks noGrp="1" noChangeAspect="1"/>
          </p:cNvPicPr>
          <p:nvPr>
            <p:ph idx="1"/>
          </p:nvPr>
        </p:nvPicPr>
        <p:blipFill rotWithShape="1">
          <a:blip r:embed="rId3"/>
          <a:srcRect l="2307" r="2490"/>
          <a:stretch/>
        </p:blipFill>
        <p:spPr>
          <a:xfrm>
            <a:off x="7556408" y="10"/>
            <a:ext cx="4635591" cy="6857990"/>
          </a:xfrm>
          <a:prstGeom prst="rect">
            <a:avLst/>
          </a:prstGeom>
          <a:effectLst/>
        </p:spPr>
      </p:pic>
    </p:spTree>
    <p:extLst>
      <p:ext uri="{BB962C8B-B14F-4D97-AF65-F5344CB8AC3E}">
        <p14:creationId xmlns:p14="http://schemas.microsoft.com/office/powerpoint/2010/main" val="892684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EA7C76-3B3E-42AE-83CA-18DAB547CC14}"/>
              </a:ext>
            </a:extLst>
          </p:cNvPr>
          <p:cNvSpPr>
            <a:spLocks noGrp="1"/>
          </p:cNvSpPr>
          <p:nvPr>
            <p:ph type="title"/>
          </p:nvPr>
        </p:nvSpPr>
        <p:spPr>
          <a:xfrm>
            <a:off x="643467" y="321734"/>
            <a:ext cx="4970877" cy="1135737"/>
          </a:xfrm>
        </p:spPr>
        <p:txBody>
          <a:bodyPr>
            <a:normAutofit/>
          </a:bodyPr>
          <a:lstStyle/>
          <a:p>
            <a:r>
              <a:rPr lang="en-GB" sz="3600"/>
              <a:t>Ideas that didn’t end up working</a:t>
            </a:r>
          </a:p>
        </p:txBody>
      </p:sp>
      <p:sp>
        <p:nvSpPr>
          <p:cNvPr id="3" name="Content Placeholder 2">
            <a:extLst>
              <a:ext uri="{FF2B5EF4-FFF2-40B4-BE49-F238E27FC236}">
                <a16:creationId xmlns:a16="http://schemas.microsoft.com/office/drawing/2014/main" id="{1A8A7B1B-0C91-4028-A01F-8DEB71A7CF74}"/>
              </a:ext>
            </a:extLst>
          </p:cNvPr>
          <p:cNvSpPr>
            <a:spLocks noGrp="1"/>
          </p:cNvSpPr>
          <p:nvPr>
            <p:ph idx="1"/>
          </p:nvPr>
        </p:nvSpPr>
        <p:spPr>
          <a:xfrm>
            <a:off x="643468" y="1782981"/>
            <a:ext cx="4970877" cy="4393982"/>
          </a:xfrm>
        </p:spPr>
        <p:txBody>
          <a:bodyPr>
            <a:normAutofit/>
          </a:bodyPr>
          <a:lstStyle/>
          <a:p>
            <a:pPr marL="0" indent="0">
              <a:buNone/>
            </a:pPr>
            <a:r>
              <a:rPr lang="en-GB" sz="1700" b="1"/>
              <a:t>Promoting each Photographer</a:t>
            </a:r>
          </a:p>
          <a:p>
            <a:pPr marL="0" indent="0">
              <a:buNone/>
            </a:pPr>
            <a:r>
              <a:rPr lang="en-GB" sz="1700"/>
              <a:t>One idea that myself and Grace thought of was creating posters that were a way of promoting their work further. </a:t>
            </a:r>
          </a:p>
          <a:p>
            <a:pPr marL="0" indent="0">
              <a:buNone/>
            </a:pPr>
            <a:r>
              <a:rPr lang="en-GB" sz="1700"/>
              <a:t>As the emergence poster is black, we were worried that this would result in a dark poster that could darken the whole exhibit. To rectify this, we would have changed the black to white as a way to brighten up the exhibit</a:t>
            </a:r>
          </a:p>
          <a:p>
            <a:pPr marL="0" indent="0">
              <a:buNone/>
            </a:pPr>
            <a:r>
              <a:rPr lang="en-GB" sz="1700"/>
              <a:t>This idea did not follow through as this idea was not well liked by the other teams. </a:t>
            </a:r>
          </a:p>
          <a:p>
            <a:pPr marL="0" indent="0">
              <a:buNone/>
            </a:pPr>
            <a:r>
              <a:rPr lang="en-GB" sz="1700"/>
              <a:t>The Promotions team though that this could potentially become too wordy and not look the way that the exhibit should. As this was not well liked, we all mutual agreed to change this into something that we would all have liked. </a:t>
            </a:r>
          </a:p>
          <a:p>
            <a:pPr marL="0" indent="0">
              <a:buNone/>
            </a:pPr>
            <a:endParaRPr lang="en-GB" sz="1700" b="1"/>
          </a:p>
        </p:txBody>
      </p:sp>
      <p:grpSp>
        <p:nvGrpSpPr>
          <p:cNvPr id="12" name="Group 11">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13" name="Rectangle 1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AB31B47A-7986-46EC-B48C-77E61F6825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604"/>
          <a:stretch/>
        </p:blipFill>
        <p:spPr bwMode="auto">
          <a:xfrm>
            <a:off x="5659697" y="3093721"/>
            <a:ext cx="6532302" cy="3764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100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5D44DE-D6C9-4F88-B54A-695023C4D041}"/>
              </a:ext>
            </a:extLst>
          </p:cNvPr>
          <p:cNvSpPr>
            <a:spLocks noGrp="1"/>
          </p:cNvSpPr>
          <p:nvPr>
            <p:ph type="title"/>
          </p:nvPr>
        </p:nvSpPr>
        <p:spPr>
          <a:xfrm>
            <a:off x="643467" y="321734"/>
            <a:ext cx="10905066" cy="1135737"/>
          </a:xfrm>
        </p:spPr>
        <p:txBody>
          <a:bodyPr>
            <a:normAutofit/>
          </a:bodyPr>
          <a:lstStyle/>
          <a:p>
            <a:r>
              <a:rPr lang="en-GB" sz="3600"/>
              <a:t>Invigilation – Prep &amp;Amp</a:t>
            </a:r>
          </a:p>
        </p:txBody>
      </p:sp>
      <p:sp>
        <p:nvSpPr>
          <p:cNvPr id="3" name="Content Placeholder 2">
            <a:extLst>
              <a:ext uri="{FF2B5EF4-FFF2-40B4-BE49-F238E27FC236}">
                <a16:creationId xmlns:a16="http://schemas.microsoft.com/office/drawing/2014/main" id="{B14BB9A2-0A2D-4064-939E-43FA5FD32202}"/>
              </a:ext>
            </a:extLst>
          </p:cNvPr>
          <p:cNvSpPr>
            <a:spLocks noGrp="1"/>
          </p:cNvSpPr>
          <p:nvPr>
            <p:ph idx="1"/>
          </p:nvPr>
        </p:nvSpPr>
        <p:spPr>
          <a:xfrm>
            <a:off x="643467" y="1782981"/>
            <a:ext cx="10905066" cy="4393982"/>
          </a:xfrm>
        </p:spPr>
        <p:txBody>
          <a:bodyPr>
            <a:normAutofit/>
          </a:bodyPr>
          <a:lstStyle/>
          <a:p>
            <a:pPr marL="0" indent="0">
              <a:buNone/>
            </a:pPr>
            <a:r>
              <a:rPr lang="en-GB" sz="2000"/>
              <a:t>We had to figure out not only where everyone's work was going to be placed as well as other key components of the show i.e refreshments table, zine table etc. </a:t>
            </a:r>
          </a:p>
          <a:p>
            <a:pPr marL="0" indent="0">
              <a:buNone/>
            </a:pPr>
            <a:r>
              <a:rPr lang="en-GB" sz="2000"/>
              <a:t>I needed to do some research about the timings of the show, the days they were going to be displayed, how many people were available to participate as our class has both mature students as well as people who work alongside doing uni.</a:t>
            </a:r>
          </a:p>
          <a:p>
            <a:pPr marL="0" indent="0">
              <a:buNone/>
            </a:pPr>
            <a:r>
              <a:rPr lang="en-GB" sz="2000"/>
              <a:t>Prior to the meeting, Grace and I worked out that the invigilation should be three people in three hour slots. Originally it was with two people as we didn't wanna take up too much room since the gallery was on the smaller side, but we decided to stick with three as it allow more people to be involved at least once, making it fair. </a:t>
            </a:r>
          </a:p>
          <a:p>
            <a:pPr marL="0" indent="0">
              <a:buNone/>
            </a:pPr>
            <a:r>
              <a:rPr lang="en-GB" sz="2000"/>
              <a:t>However, due to circumstances out of our control, we never had the chance to. I believe, however, the task was able to be accomplished if given the chance.</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442440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text on a white background&#10;&#10;Description automatically generated">
            <a:extLst>
              <a:ext uri="{FF2B5EF4-FFF2-40B4-BE49-F238E27FC236}">
                <a16:creationId xmlns:a16="http://schemas.microsoft.com/office/drawing/2014/main" id="{1C9BC3D9-CFCF-4854-A95A-4F69D07E0F58}"/>
              </a:ext>
            </a:extLst>
          </p:cNvPr>
          <p:cNvPicPr>
            <a:picLocks noChangeAspect="1"/>
          </p:cNvPicPr>
          <p:nvPr/>
        </p:nvPicPr>
        <p:blipFill rotWithShape="1">
          <a:blip r:embed="rId3"/>
          <a:srcRect t="22721" b="35091"/>
          <a:stretch/>
        </p:blipFill>
        <p:spPr>
          <a:xfrm>
            <a:off x="320050" y="180027"/>
            <a:ext cx="11551900" cy="6497945"/>
          </a:xfrm>
          <a:prstGeom prst="rect">
            <a:avLst/>
          </a:prstGeom>
        </p:spPr>
      </p:pic>
    </p:spTree>
    <p:extLst>
      <p:ext uri="{BB962C8B-B14F-4D97-AF65-F5344CB8AC3E}">
        <p14:creationId xmlns:p14="http://schemas.microsoft.com/office/powerpoint/2010/main" val="2369961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A297797-5C89-4791-8204-AB071FA1FB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0255DB4-9EAB-4576-940E-17F6B8D4EFDF}"/>
              </a:ext>
            </a:extLst>
          </p:cNvPr>
          <p:cNvSpPr>
            <a:spLocks noGrp="1"/>
          </p:cNvSpPr>
          <p:nvPr>
            <p:ph type="title"/>
          </p:nvPr>
        </p:nvSpPr>
        <p:spPr>
          <a:xfrm>
            <a:off x="643468" y="643467"/>
            <a:ext cx="4804064" cy="5571065"/>
          </a:xfrm>
        </p:spPr>
        <p:txBody>
          <a:bodyPr>
            <a:normAutofit/>
          </a:bodyPr>
          <a:lstStyle/>
          <a:p>
            <a:r>
              <a:rPr lang="en-GB" sz="3600"/>
              <a:t>Installation Day</a:t>
            </a:r>
          </a:p>
        </p:txBody>
      </p:sp>
      <p:sp>
        <p:nvSpPr>
          <p:cNvPr id="23" name="Freeform: Shape 22">
            <a:extLst>
              <a:ext uri="{FF2B5EF4-FFF2-40B4-BE49-F238E27FC236}">
                <a16:creationId xmlns:a16="http://schemas.microsoft.com/office/drawing/2014/main" id="{569BBA9B-8F4E-4D2B-BEFA-41A475443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ectangle 24">
            <a:extLst>
              <a:ext uri="{FF2B5EF4-FFF2-40B4-BE49-F238E27FC236}">
                <a16:creationId xmlns:a16="http://schemas.microsoft.com/office/drawing/2014/main" id="{851012D1-8033-40B1-9EC0-91390FFC7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137408D-9BE2-4B52-B738-33CC73286329}"/>
              </a:ext>
            </a:extLst>
          </p:cNvPr>
          <p:cNvSpPr>
            <a:spLocks noGrp="1"/>
          </p:cNvSpPr>
          <p:nvPr>
            <p:ph idx="1"/>
          </p:nvPr>
        </p:nvSpPr>
        <p:spPr>
          <a:xfrm>
            <a:off x="6090998" y="643467"/>
            <a:ext cx="5457533" cy="5571065"/>
          </a:xfrm>
        </p:spPr>
        <p:txBody>
          <a:bodyPr anchor="ctr">
            <a:normAutofit/>
          </a:bodyPr>
          <a:lstStyle/>
          <a:p>
            <a:pPr marL="0" indent="0">
              <a:buNone/>
            </a:pPr>
            <a:r>
              <a:rPr lang="en-GB" sz="2000"/>
              <a:t>In consideration of the exhibition going ahead the team collectively, in collaboration with the install team, would instruct on where the work goes as well as how it would be hanged within the gallery space. </a:t>
            </a:r>
          </a:p>
          <a:p>
            <a:pPr marL="0" indent="0">
              <a:buNone/>
            </a:pPr>
            <a:r>
              <a:rPr lang="en-GB" sz="2000"/>
              <a:t>This clear line of communication would allow us to achieve the goal of communicating with other groups to progressively exhibit the work.   </a:t>
            </a:r>
          </a:p>
          <a:p>
            <a:endParaRPr lang="en-GB" sz="2000"/>
          </a:p>
        </p:txBody>
      </p:sp>
      <p:sp>
        <p:nvSpPr>
          <p:cNvPr id="27" name="Rectangle 2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0943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D291F021-C45C-4D44-A2B8-A789E386C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3444"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7147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44D068F-8B2B-4FCC-B2D1-4325CB2F6B30}"/>
              </a:ext>
            </a:extLst>
          </p:cNvPr>
          <p:cNvSpPr>
            <a:spLocks noGrp="1"/>
          </p:cNvSpPr>
          <p:nvPr>
            <p:ph type="title"/>
          </p:nvPr>
        </p:nvSpPr>
        <p:spPr>
          <a:xfrm>
            <a:off x="643467" y="321734"/>
            <a:ext cx="10905066" cy="1135737"/>
          </a:xfrm>
        </p:spPr>
        <p:txBody>
          <a:bodyPr>
            <a:normAutofit/>
          </a:bodyPr>
          <a:lstStyle/>
          <a:p>
            <a:r>
              <a:rPr lang="en-GB" sz="3600"/>
              <a:t>Evaluation</a:t>
            </a:r>
          </a:p>
        </p:txBody>
      </p:sp>
      <p:sp>
        <p:nvSpPr>
          <p:cNvPr id="3" name="Content Placeholder 2">
            <a:extLst>
              <a:ext uri="{FF2B5EF4-FFF2-40B4-BE49-F238E27FC236}">
                <a16:creationId xmlns:a16="http://schemas.microsoft.com/office/drawing/2014/main" id="{1A6A24BA-D508-42C9-946C-97FDDBC2F44F}"/>
              </a:ext>
            </a:extLst>
          </p:cNvPr>
          <p:cNvSpPr>
            <a:spLocks noGrp="1"/>
          </p:cNvSpPr>
          <p:nvPr>
            <p:ph idx="1"/>
          </p:nvPr>
        </p:nvSpPr>
        <p:spPr>
          <a:xfrm>
            <a:off x="643467" y="1782981"/>
            <a:ext cx="10905066" cy="4393982"/>
          </a:xfrm>
        </p:spPr>
        <p:txBody>
          <a:bodyPr>
            <a:normAutofit/>
          </a:bodyPr>
          <a:lstStyle/>
          <a:p>
            <a:pPr marL="0" indent="0">
              <a:buNone/>
            </a:pPr>
            <a:r>
              <a:rPr lang="en-GB" sz="2400" dirty="0"/>
              <a:t>In this unit, our team were essentially the building blocks. The team and the tasks given allowed us to really engage with the material and how we could create a plan that relates to everyone's work, we needed to design something that will not only allow everyone's work fairly but also something that captivates the viewers. </a:t>
            </a:r>
          </a:p>
          <a:p>
            <a:pPr marL="0" indent="0">
              <a:buNone/>
            </a:pPr>
            <a:r>
              <a:rPr lang="en-GB" sz="2400" dirty="0"/>
              <a:t>Also, alternative aesthetics were suggested for the promotion posters that were intended to hang behind some work, however it wasn't changed as it didn't really fit the feeling we were going for.</a:t>
            </a:r>
          </a:p>
          <a:p>
            <a:pPr marL="0" indent="0">
              <a:buNone/>
            </a:pPr>
            <a:r>
              <a:rPr lang="en-GB" sz="2400" dirty="0"/>
              <a:t>rough personal and group research as well clear communication to each other in the team, we were all able to come up with things to discuss for this blog, as well as participating in the development the show. </a:t>
            </a:r>
          </a:p>
          <a:p>
            <a:pPr marL="0" indent="0">
              <a:buNone/>
            </a:pPr>
            <a:endParaRPr lang="en-GB"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40488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3546</Words>
  <Application>Microsoft Office PowerPoint</Application>
  <PresentationFormat>Widescreen</PresentationFormat>
  <Paragraphs>260</Paragraphs>
  <Slides>26</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Noto Serif</vt:lpstr>
      <vt:lpstr>Office Theme</vt:lpstr>
      <vt:lpstr>Exhibition Design Presentation</vt:lpstr>
      <vt:lpstr>Our Role and what we wanted to achieve</vt:lpstr>
      <vt:lpstr>Goals that we set ourselves</vt:lpstr>
      <vt:lpstr>What we need to consider</vt:lpstr>
      <vt:lpstr>Health and Safety</vt:lpstr>
      <vt:lpstr>Initial Poster Ideas </vt:lpstr>
      <vt:lpstr>Initial Ideas</vt:lpstr>
      <vt:lpstr>PowerPoint Presentation</vt:lpstr>
      <vt:lpstr>Flaws in the Plan</vt:lpstr>
      <vt:lpstr>Missing information</vt:lpstr>
      <vt:lpstr>Group Exhibition</vt:lpstr>
      <vt:lpstr>2018 Exhibit</vt:lpstr>
      <vt:lpstr>2019 Exhibit</vt:lpstr>
      <vt:lpstr>Group Meeting</vt:lpstr>
      <vt:lpstr>Spacing and Sizes</vt:lpstr>
      <vt:lpstr>Second Year meeting 16/03</vt:lpstr>
      <vt:lpstr>Final  Plan</vt:lpstr>
      <vt:lpstr>Final plan</vt:lpstr>
      <vt:lpstr>PowerPoint Presentation</vt:lpstr>
      <vt:lpstr>PowerPoint Presentation</vt:lpstr>
      <vt:lpstr>The flow of the viewers</vt:lpstr>
      <vt:lpstr>Ideas that didn’t end up working</vt:lpstr>
      <vt:lpstr>Invigilation – Prep &amp;Amp</vt:lpstr>
      <vt:lpstr>PowerPoint Presentation</vt:lpstr>
      <vt:lpstr>Installation Day</vt:lpstr>
      <vt:lpstr>Evaluation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Exhibition Design Presentation</dc:title>
  <dc:creator>Alisha Baxter</dc:creator>
  <cp:lastModifiedBy>Alisha Baxter</cp:lastModifiedBy>
  <cp:revision>1</cp:revision>
  <dcterms:created xsi:type="dcterms:W3CDTF">2020-05-04T10:07:20Z</dcterms:created>
  <dcterms:modified xsi:type="dcterms:W3CDTF">2020-05-04T10:10:24Z</dcterms:modified>
</cp:coreProperties>
</file>